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77" r:id="rId2"/>
    <p:sldId id="345" r:id="rId3"/>
    <p:sldId id="346" r:id="rId4"/>
    <p:sldId id="347" r:id="rId5"/>
    <p:sldId id="355" r:id="rId6"/>
    <p:sldId id="356" r:id="rId7"/>
    <p:sldId id="357" r:id="rId8"/>
    <p:sldId id="358" r:id="rId9"/>
    <p:sldId id="360" r:id="rId10"/>
    <p:sldId id="359" r:id="rId11"/>
    <p:sldId id="258" r:id="rId12"/>
    <p:sldId id="297" r:id="rId13"/>
    <p:sldId id="298" r:id="rId14"/>
    <p:sldId id="299" r:id="rId15"/>
    <p:sldId id="300" r:id="rId16"/>
    <p:sldId id="301" r:id="rId17"/>
    <p:sldId id="302" r:id="rId18"/>
    <p:sldId id="303" r:id="rId19"/>
    <p:sldId id="335" r:id="rId20"/>
    <p:sldId id="336" r:id="rId21"/>
    <p:sldId id="304" r:id="rId22"/>
    <p:sldId id="305" r:id="rId23"/>
    <p:sldId id="282" r:id="rId24"/>
    <p:sldId id="329" r:id="rId25"/>
    <p:sldId id="309" r:id="rId26"/>
    <p:sldId id="332" r:id="rId27"/>
    <p:sldId id="310" r:id="rId28"/>
    <p:sldId id="307" r:id="rId29"/>
    <p:sldId id="283" r:id="rId30"/>
    <p:sldId id="314" r:id="rId31"/>
    <p:sldId id="284" r:id="rId32"/>
    <p:sldId id="313" r:id="rId33"/>
    <p:sldId id="285" r:id="rId34"/>
    <p:sldId id="286" r:id="rId35"/>
    <p:sldId id="361" r:id="rId36"/>
    <p:sldId id="287" r:id="rId37"/>
    <p:sldId id="288" r:id="rId38"/>
    <p:sldId id="289" r:id="rId39"/>
    <p:sldId id="290" r:id="rId40"/>
    <p:sldId id="328" r:id="rId41"/>
    <p:sldId id="320" r:id="rId42"/>
    <p:sldId id="291" r:id="rId43"/>
    <p:sldId id="376" r:id="rId44"/>
    <p:sldId id="292" r:id="rId45"/>
    <p:sldId id="293" r:id="rId46"/>
    <p:sldId id="294" r:id="rId47"/>
    <p:sldId id="295" r:id="rId48"/>
    <p:sldId id="262" r:id="rId49"/>
    <p:sldId id="315" r:id="rId50"/>
    <p:sldId id="318" r:id="rId51"/>
    <p:sldId id="319" r:id="rId52"/>
    <p:sldId id="317" r:id="rId53"/>
    <p:sldId id="324" r:id="rId54"/>
    <p:sldId id="323" r:id="rId55"/>
    <p:sldId id="321" r:id="rId56"/>
    <p:sldId id="325" r:id="rId57"/>
    <p:sldId id="375"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33" autoAdjust="0"/>
    <p:restoredTop sz="79872" autoAdjust="0"/>
  </p:normalViewPr>
  <p:slideViewPr>
    <p:cSldViewPr>
      <p:cViewPr varScale="1">
        <p:scale>
          <a:sx n="166" d="100"/>
          <a:sy n="166" d="100"/>
        </p:scale>
        <p:origin x="3464" y="184"/>
      </p:cViewPr>
      <p:guideLst>
        <p:guide orient="horz" pos="2160"/>
        <p:guide pos="2880"/>
      </p:guideLst>
    </p:cSldViewPr>
  </p:slideViewPr>
  <p:outlineViewPr>
    <p:cViewPr>
      <p:scale>
        <a:sx n="33" d="100"/>
        <a:sy n="33" d="100"/>
      </p:scale>
      <p:origin x="0" y="8167"/>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fontAlgn="auto">
              <a:spcBef>
                <a:spcPts val="0"/>
              </a:spcBef>
              <a:spcAft>
                <a:spcPts val="0"/>
              </a:spcAft>
              <a:defRPr sz="1300">
                <a:latin typeface="+mn-lt"/>
              </a:defRPr>
            </a:lvl1pPr>
          </a:lstStyle>
          <a:p>
            <a:pPr>
              <a:defRPr/>
            </a:pPr>
            <a:fld id="{2A21FC92-9321-4C62-9F19-F9891D88BE7F}" type="datetimeFigureOut">
              <a:rPr lang="en-US"/>
              <a:pPr>
                <a:defRPr/>
              </a:pPr>
              <a:t>11/29/18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fontAlgn="auto">
              <a:spcBef>
                <a:spcPts val="0"/>
              </a:spcBef>
              <a:spcAft>
                <a:spcPts val="0"/>
              </a:spcAft>
              <a:defRPr sz="1300">
                <a:latin typeface="+mn-lt"/>
              </a:defRPr>
            </a:lvl1pPr>
          </a:lstStyle>
          <a:p>
            <a:pPr>
              <a:defRPr/>
            </a:pPr>
            <a:fld id="{083F53C9-20BD-45B3-90B7-FE28A8A0589D}" type="slidenum">
              <a:rPr lang="en-US"/>
              <a:pPr>
                <a:defRPr/>
              </a:pPr>
              <a:t>‹#›</a:t>
            </a:fld>
            <a:endParaRPr lang="en-US"/>
          </a:p>
        </p:txBody>
      </p:sp>
    </p:spTree>
    <p:extLst>
      <p:ext uri="{BB962C8B-B14F-4D97-AF65-F5344CB8AC3E}">
        <p14:creationId xmlns:p14="http://schemas.microsoft.com/office/powerpoint/2010/main" val="17914763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83F53C9-20BD-45B3-90B7-FE28A8A0589D}" type="slidenum">
              <a:rPr lang="en-US" smtClean="0"/>
              <a:pPr>
                <a:defRPr/>
              </a:pPr>
              <a:t>1</a:t>
            </a:fld>
            <a:endParaRPr lang="en-US"/>
          </a:p>
        </p:txBody>
      </p:sp>
    </p:spTree>
    <p:extLst>
      <p:ext uri="{BB962C8B-B14F-4D97-AF65-F5344CB8AC3E}">
        <p14:creationId xmlns:p14="http://schemas.microsoft.com/office/powerpoint/2010/main" val="3522135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8E71A369-A4B5-40ED-AA5D-8206DB827C28}" type="slidenum">
              <a:rPr lang="en-US" smtClean="0"/>
              <a:t>24</a:t>
            </a:fld>
            <a:endParaRPr lang="en-US"/>
          </a:p>
        </p:txBody>
      </p:sp>
    </p:spTree>
    <p:extLst>
      <p:ext uri="{BB962C8B-B14F-4D97-AF65-F5344CB8AC3E}">
        <p14:creationId xmlns:p14="http://schemas.microsoft.com/office/powerpoint/2010/main" val="2601984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"squashes" a </a:t>
            </a:r>
            <a:r>
              <a:rPr lang="en-US" i="1" dirty="0">
                <a:effectLst/>
              </a:rPr>
              <a:t>K</a:t>
            </a:r>
            <a:r>
              <a:rPr lang="en-US" dirty="0"/>
              <a:t>-dimensional vector </a:t>
            </a:r>
            <a:r>
              <a:rPr lang="en-US" dirty="0">
                <a:effectLst/>
              </a:rPr>
              <a:t>z </a:t>
            </a:r>
            <a:r>
              <a:rPr lang="en-US" dirty="0"/>
              <a:t>of arbitrary real values to a </a:t>
            </a:r>
            <a:r>
              <a:rPr lang="en-US" i="1" dirty="0">
                <a:effectLst/>
              </a:rPr>
              <a:t>K</a:t>
            </a:r>
            <a:r>
              <a:rPr lang="en-US" dirty="0"/>
              <a:t>-dimensional vector </a:t>
            </a:r>
            <a:r>
              <a:rPr lang="en-US" dirty="0">
                <a:effectLst/>
              </a:rPr>
              <a:t>σ ( z ) </a:t>
            </a:r>
            <a:r>
              <a:rPr lang="en-US" dirty="0"/>
              <a:t>of real values in the range (0, 1) that add up to 1. </a:t>
            </a:r>
          </a:p>
          <a:p>
            <a:endParaRPr lang="en-US" dirty="0"/>
          </a:p>
          <a:p>
            <a:r>
              <a:rPr lang="en-US" dirty="0"/>
              <a:t>Used as the loss in logistic regression</a:t>
            </a:r>
          </a:p>
          <a:p>
            <a:endParaRPr lang="en-US" dirty="0"/>
          </a:p>
          <a:p>
            <a:r>
              <a:rPr lang="en-US" dirty="0"/>
              <a:t>Add </a:t>
            </a:r>
            <a:r>
              <a:rPr lang="en-US" dirty="0" err="1"/>
              <a:t>softmax</a:t>
            </a:r>
            <a:r>
              <a:rPr lang="en-US" dirty="0"/>
              <a:t> graph</a:t>
            </a:r>
          </a:p>
          <a:p>
            <a:endParaRPr lang="en-US" dirty="0"/>
          </a:p>
          <a:p>
            <a:r>
              <a:rPr lang="en-US" dirty="0"/>
              <a:t>http://dataaspirant.com/2017/03/07/difference-between-softmax-function-and-sigmoid-function/</a:t>
            </a:r>
          </a:p>
          <a:p>
            <a:endParaRPr lang="en-US" dirty="0"/>
          </a:p>
          <a:p>
            <a:endParaRPr lang="en-US" dirty="0"/>
          </a:p>
        </p:txBody>
      </p:sp>
      <p:sp>
        <p:nvSpPr>
          <p:cNvPr id="4" name="Slide Number Placeholder 3"/>
          <p:cNvSpPr>
            <a:spLocks noGrp="1"/>
          </p:cNvSpPr>
          <p:nvPr>
            <p:ph type="sldNum" sz="quarter" idx="10"/>
          </p:nvPr>
        </p:nvSpPr>
        <p:spPr/>
        <p:txBody>
          <a:bodyPr/>
          <a:lstStyle/>
          <a:p>
            <a:fld id="{8E71A369-A4B5-40ED-AA5D-8206DB827C28}" type="slidenum">
              <a:rPr lang="en-US" smtClean="0"/>
              <a:t>25</a:t>
            </a:fld>
            <a:endParaRPr lang="en-US"/>
          </a:p>
        </p:txBody>
      </p:sp>
    </p:spTree>
    <p:extLst>
      <p:ext uri="{BB962C8B-B14F-4D97-AF65-F5344CB8AC3E}">
        <p14:creationId xmlns:p14="http://schemas.microsoft.com/office/powerpoint/2010/main" val="1525592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https://en.wikipedia.org/wiki/Loss_functions_for_classification</a:t>
            </a:r>
          </a:p>
          <a:p>
            <a:endParaRPr lang="en-US" dirty="0"/>
          </a:p>
          <a:p>
            <a:r>
              <a:rPr lang="en-US" dirty="0"/>
              <a:t>If p(y) is 0.9, and we classify the object as 0.9, then we would wish for a low loss.  -log(p) = ~0.1. So, loss = 0.9 * -log(p) = 0.0949. = low.</a:t>
            </a:r>
          </a:p>
          <a:p>
            <a:r>
              <a:rPr lang="en-US" dirty="0"/>
              <a:t>If p(y) is 0.1, and we classify the object as 0.9, then we would wish for a high loss. –log(p) = ~0.1. So, loss = 0.-1 = higher.</a:t>
            </a:r>
          </a:p>
        </p:txBody>
      </p:sp>
      <p:sp>
        <p:nvSpPr>
          <p:cNvPr id="4" name="Slide Number Placeholder 3"/>
          <p:cNvSpPr>
            <a:spLocks noGrp="1"/>
          </p:cNvSpPr>
          <p:nvPr>
            <p:ph type="sldNum" sz="quarter" idx="10"/>
          </p:nvPr>
        </p:nvSpPr>
        <p:spPr/>
        <p:txBody>
          <a:bodyPr/>
          <a:lstStyle/>
          <a:p>
            <a:fld id="{8E71A369-A4B5-40ED-AA5D-8206DB827C28}" type="slidenum">
              <a:rPr lang="en-US" smtClean="0"/>
              <a:t>27</a:t>
            </a:fld>
            <a:endParaRPr lang="en-US"/>
          </a:p>
        </p:txBody>
      </p:sp>
    </p:spTree>
    <p:extLst>
      <p:ext uri="{BB962C8B-B14F-4D97-AF65-F5344CB8AC3E}">
        <p14:creationId xmlns:p14="http://schemas.microsoft.com/office/powerpoint/2010/main" val="22340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Chain rule from calculus on partial derivatives.</a:t>
            </a:r>
          </a:p>
          <a:p>
            <a:endParaRPr lang="en-US" dirty="0"/>
          </a:p>
          <a:p>
            <a:r>
              <a:rPr lang="en-US" dirty="0"/>
              <a:t>Jacobian is matrix of partial derivatives</a:t>
            </a:r>
          </a:p>
        </p:txBody>
      </p:sp>
      <p:sp>
        <p:nvSpPr>
          <p:cNvPr id="4" name="Slide Number Placeholder 3"/>
          <p:cNvSpPr>
            <a:spLocks noGrp="1"/>
          </p:cNvSpPr>
          <p:nvPr>
            <p:ph type="sldNum" sz="quarter" idx="10"/>
          </p:nvPr>
        </p:nvSpPr>
        <p:spPr/>
        <p:txBody>
          <a:bodyPr/>
          <a:lstStyle/>
          <a:p>
            <a:fld id="{8E71A369-A4B5-40ED-AA5D-8206DB827C28}" type="slidenum">
              <a:rPr lang="en-US" smtClean="0"/>
              <a:t>34</a:t>
            </a:fld>
            <a:endParaRPr lang="en-US"/>
          </a:p>
        </p:txBody>
      </p:sp>
    </p:spTree>
    <p:extLst>
      <p:ext uri="{BB962C8B-B14F-4D97-AF65-F5344CB8AC3E}">
        <p14:creationId xmlns:p14="http://schemas.microsoft.com/office/powerpoint/2010/main" val="403143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Chain rule from calculus on partial derivatives.</a:t>
            </a:r>
          </a:p>
        </p:txBody>
      </p:sp>
      <p:sp>
        <p:nvSpPr>
          <p:cNvPr id="4" name="Slide Number Placeholder 3"/>
          <p:cNvSpPr>
            <a:spLocks noGrp="1"/>
          </p:cNvSpPr>
          <p:nvPr>
            <p:ph type="sldNum" sz="quarter" idx="10"/>
          </p:nvPr>
        </p:nvSpPr>
        <p:spPr/>
        <p:txBody>
          <a:bodyPr/>
          <a:lstStyle/>
          <a:p>
            <a:fld id="{8E71A369-A4B5-40ED-AA5D-8206DB827C28}" type="slidenum">
              <a:rPr lang="en-US" smtClean="0"/>
              <a:t>35</a:t>
            </a:fld>
            <a:endParaRPr lang="en-US"/>
          </a:p>
        </p:txBody>
      </p:sp>
    </p:spTree>
    <p:extLst>
      <p:ext uri="{BB962C8B-B14F-4D97-AF65-F5344CB8AC3E}">
        <p14:creationId xmlns:p14="http://schemas.microsoft.com/office/powerpoint/2010/main" val="2488020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a.e</a:t>
            </a:r>
            <a:r>
              <a:rPr lang="en-US" dirty="0"/>
              <a:t>. = almost everywhere -&gt; idea from measure theory which states that “</a:t>
            </a:r>
            <a:r>
              <a:rPr lang="en-US" dirty="0">
                <a:effectLst/>
              </a:rPr>
              <a:t>a property holds almost everywhere if the set of elements for which the property does not hold is a set of measure zero”</a:t>
            </a:r>
          </a:p>
          <a:p>
            <a:r>
              <a:rPr lang="en-US" dirty="0">
                <a:effectLst/>
              </a:rPr>
              <a:t>Set of measure zero -&gt; “</a:t>
            </a:r>
            <a:r>
              <a:rPr lang="en-US" dirty="0"/>
              <a:t>A set of points capable of being enclosed in intervals whose total length is arbitrarily small.</a:t>
            </a:r>
            <a:r>
              <a:rPr lang="en-US" dirty="0">
                <a:effectLst/>
              </a:rPr>
              <a:t>”</a:t>
            </a:r>
            <a:endParaRPr lang="en-US" dirty="0"/>
          </a:p>
        </p:txBody>
      </p:sp>
      <p:sp>
        <p:nvSpPr>
          <p:cNvPr id="4" name="Slide Number Placeholder 3"/>
          <p:cNvSpPr>
            <a:spLocks noGrp="1"/>
          </p:cNvSpPr>
          <p:nvPr>
            <p:ph type="sldNum" sz="quarter" idx="10"/>
          </p:nvPr>
        </p:nvSpPr>
        <p:spPr/>
        <p:txBody>
          <a:bodyPr/>
          <a:lstStyle/>
          <a:p>
            <a:fld id="{8E71A369-A4B5-40ED-AA5D-8206DB827C28}" type="slidenum">
              <a:rPr lang="en-US" smtClean="0"/>
              <a:t>39</a:t>
            </a:fld>
            <a:endParaRPr lang="en-US"/>
          </a:p>
        </p:txBody>
      </p:sp>
    </p:spTree>
    <p:extLst>
      <p:ext uri="{BB962C8B-B14F-4D97-AF65-F5344CB8AC3E}">
        <p14:creationId xmlns:p14="http://schemas.microsoft.com/office/powerpoint/2010/main" val="305819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83F53C9-20BD-45B3-90B7-FE28A8A0589D}" type="slidenum">
              <a:rPr lang="en-US" smtClean="0"/>
              <a:pPr>
                <a:defRPr/>
              </a:pPr>
              <a:t>40</a:t>
            </a:fld>
            <a:endParaRPr lang="en-US"/>
          </a:p>
        </p:txBody>
      </p:sp>
    </p:spTree>
    <p:extLst>
      <p:ext uri="{BB962C8B-B14F-4D97-AF65-F5344CB8AC3E}">
        <p14:creationId xmlns:p14="http://schemas.microsoft.com/office/powerpoint/2010/main" val="525764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a.e</a:t>
            </a:r>
            <a:r>
              <a:rPr lang="en-US" dirty="0"/>
              <a:t>. = almost everywhere -&gt; idea from measure theory which states that “</a:t>
            </a:r>
            <a:r>
              <a:rPr lang="en-US" dirty="0">
                <a:effectLst/>
              </a:rPr>
              <a:t>a property holds almost everywhere if the set of elements for which the property does not hold is a set of measure zero”</a:t>
            </a:r>
          </a:p>
          <a:p>
            <a:r>
              <a:rPr lang="en-US" dirty="0">
                <a:effectLst/>
              </a:rPr>
              <a:t>Set of measure zero -&gt; “</a:t>
            </a:r>
            <a:r>
              <a:rPr lang="en-US" dirty="0"/>
              <a:t>A set of points capable of being enclosed in intervals whose total length is arbitrarily small.</a:t>
            </a:r>
            <a:r>
              <a:rPr lang="en-US" dirty="0">
                <a:effectLst/>
              </a:rPr>
              <a:t>”</a:t>
            </a:r>
          </a:p>
          <a:p>
            <a:endParaRPr lang="en-US" dirty="0">
              <a:effectLst/>
            </a:endParaRPr>
          </a:p>
          <a:p>
            <a:endParaRPr lang="en-US" dirty="0">
              <a:effectLst/>
            </a:endParaRPr>
          </a:p>
          <a:p>
            <a:r>
              <a:rPr lang="en-US" dirty="0"/>
              <a:t>https://en.wikipedia.org/wiki/Backpropagation</a:t>
            </a:r>
          </a:p>
        </p:txBody>
      </p:sp>
      <p:sp>
        <p:nvSpPr>
          <p:cNvPr id="4" name="Slide Number Placeholder 3"/>
          <p:cNvSpPr>
            <a:spLocks noGrp="1"/>
          </p:cNvSpPr>
          <p:nvPr>
            <p:ph type="sldNum" sz="quarter" idx="10"/>
          </p:nvPr>
        </p:nvSpPr>
        <p:spPr/>
        <p:txBody>
          <a:bodyPr/>
          <a:lstStyle/>
          <a:p>
            <a:fld id="{8E71A369-A4B5-40ED-AA5D-8206DB827C28}" type="slidenum">
              <a:rPr lang="en-US" smtClean="0"/>
              <a:t>41</a:t>
            </a:fld>
            <a:endParaRPr lang="en-US"/>
          </a:p>
        </p:txBody>
      </p:sp>
    </p:spTree>
    <p:extLst>
      <p:ext uri="{BB962C8B-B14F-4D97-AF65-F5344CB8AC3E}">
        <p14:creationId xmlns:p14="http://schemas.microsoft.com/office/powerpoint/2010/main" val="2093947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https://en.wikipedia.org/wiki/Backpropagation</a:t>
            </a:r>
          </a:p>
          <a:p>
            <a:r>
              <a:rPr lang="en-US"/>
              <a:t>http://colah.github.io/posts/2015-08-Backprop/</a:t>
            </a:r>
            <a:endParaRPr lang="en-US" dirty="0"/>
          </a:p>
        </p:txBody>
      </p:sp>
      <p:sp>
        <p:nvSpPr>
          <p:cNvPr id="4" name="Slide Number Placeholder 3"/>
          <p:cNvSpPr>
            <a:spLocks noGrp="1"/>
          </p:cNvSpPr>
          <p:nvPr>
            <p:ph type="sldNum" sz="quarter" idx="10"/>
          </p:nvPr>
        </p:nvSpPr>
        <p:spPr/>
        <p:txBody>
          <a:bodyPr/>
          <a:lstStyle/>
          <a:p>
            <a:fld id="{8E71A369-A4B5-40ED-AA5D-8206DB827C28}" type="slidenum">
              <a:rPr lang="en-US" smtClean="0"/>
              <a:t>43</a:t>
            </a:fld>
            <a:endParaRPr lang="en-US"/>
          </a:p>
        </p:txBody>
      </p:sp>
    </p:spTree>
    <p:extLst>
      <p:ext uri="{BB962C8B-B14F-4D97-AF65-F5344CB8AC3E}">
        <p14:creationId xmlns:p14="http://schemas.microsoft.com/office/powerpoint/2010/main" val="1338085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Epoch: running through every training data example and performing SGD</a:t>
            </a:r>
          </a:p>
          <a:p>
            <a:endParaRPr lang="en-US" dirty="0"/>
          </a:p>
          <a:p>
            <a:r>
              <a:rPr lang="en-US" dirty="0"/>
              <a:t>Diagram for different normalizations</a:t>
            </a:r>
          </a:p>
        </p:txBody>
      </p:sp>
      <p:sp>
        <p:nvSpPr>
          <p:cNvPr id="4" name="Slide Number Placeholder 3"/>
          <p:cNvSpPr>
            <a:spLocks noGrp="1"/>
          </p:cNvSpPr>
          <p:nvPr>
            <p:ph type="sldNum" sz="quarter" idx="10"/>
          </p:nvPr>
        </p:nvSpPr>
        <p:spPr/>
        <p:txBody>
          <a:bodyPr/>
          <a:lstStyle/>
          <a:p>
            <a:fld id="{8E71A369-A4B5-40ED-AA5D-8206DB827C28}" type="slidenum">
              <a:rPr lang="en-US" smtClean="0"/>
              <a:t>48</a:t>
            </a:fld>
            <a:endParaRPr lang="en-US"/>
          </a:p>
        </p:txBody>
      </p:sp>
    </p:spTree>
    <p:extLst>
      <p:ext uri="{BB962C8B-B14F-4D97-AF65-F5344CB8AC3E}">
        <p14:creationId xmlns:p14="http://schemas.microsoft.com/office/powerpoint/2010/main" val="363819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should be a little smaller, as we aren’t padding</a:t>
            </a:r>
          </a:p>
        </p:txBody>
      </p:sp>
      <p:sp>
        <p:nvSpPr>
          <p:cNvPr id="4" name="Slide Number Placeholder 3"/>
          <p:cNvSpPr>
            <a:spLocks noGrp="1"/>
          </p:cNvSpPr>
          <p:nvPr>
            <p:ph type="sldNum" sz="quarter" idx="10"/>
          </p:nvPr>
        </p:nvSpPr>
        <p:spPr/>
        <p:txBody>
          <a:bodyPr/>
          <a:lstStyle/>
          <a:p>
            <a:fld id="{77A91DB0-B9FF-4202-A601-7C2BA4C2435D}" type="slidenum">
              <a:rPr lang="en-US" smtClean="0"/>
              <a:t>6</a:t>
            </a:fld>
            <a:endParaRPr lang="en-US"/>
          </a:p>
        </p:txBody>
      </p:sp>
    </p:spTree>
    <p:extLst>
      <p:ext uri="{BB962C8B-B14F-4D97-AF65-F5344CB8AC3E}">
        <p14:creationId xmlns:p14="http://schemas.microsoft.com/office/powerpoint/2010/main" val="779047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momentum because it forces the gradient to change more slowly, and helps prevent oscillations</a:t>
            </a:r>
          </a:p>
        </p:txBody>
      </p:sp>
      <p:sp>
        <p:nvSpPr>
          <p:cNvPr id="4" name="Slide Number Placeholder 3"/>
          <p:cNvSpPr>
            <a:spLocks noGrp="1"/>
          </p:cNvSpPr>
          <p:nvPr>
            <p:ph type="sldNum" sz="quarter" idx="10"/>
          </p:nvPr>
        </p:nvSpPr>
        <p:spPr/>
        <p:txBody>
          <a:bodyPr/>
          <a:lstStyle/>
          <a:p>
            <a:fld id="{8E71A369-A4B5-40ED-AA5D-8206DB827C28}" type="slidenum">
              <a:rPr lang="en-US" smtClean="0"/>
              <a:t>52</a:t>
            </a:fld>
            <a:endParaRPr lang="en-US"/>
          </a:p>
        </p:txBody>
      </p:sp>
    </p:spTree>
    <p:extLst>
      <p:ext uri="{BB962C8B-B14F-4D97-AF65-F5344CB8AC3E}">
        <p14:creationId xmlns:p14="http://schemas.microsoft.com/office/powerpoint/2010/main" val="1659058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http://www.isrtv.com/forums/topic/12039-custom-button-box-for-iracing/</a:t>
            </a:r>
          </a:p>
        </p:txBody>
      </p:sp>
      <p:sp>
        <p:nvSpPr>
          <p:cNvPr id="4" name="Slide Number Placeholder 3"/>
          <p:cNvSpPr>
            <a:spLocks noGrp="1"/>
          </p:cNvSpPr>
          <p:nvPr>
            <p:ph type="sldNum" sz="quarter" idx="10"/>
          </p:nvPr>
        </p:nvSpPr>
        <p:spPr/>
        <p:txBody>
          <a:bodyPr/>
          <a:lstStyle/>
          <a:p>
            <a:fld id="{8E71A369-A4B5-40ED-AA5D-8206DB827C28}" type="slidenum">
              <a:rPr lang="en-US" smtClean="0"/>
              <a:t>54</a:t>
            </a:fld>
            <a:endParaRPr lang="en-US"/>
          </a:p>
        </p:txBody>
      </p:sp>
    </p:spTree>
    <p:extLst>
      <p:ext uri="{BB962C8B-B14F-4D97-AF65-F5344CB8AC3E}">
        <p14:creationId xmlns:p14="http://schemas.microsoft.com/office/powerpoint/2010/main" val="3545817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83F53C9-20BD-45B3-90B7-FE28A8A0589D}" type="slidenum">
              <a:rPr lang="en-US" smtClean="0"/>
              <a:pPr>
                <a:defRPr/>
              </a:pPr>
              <a:t>55</a:t>
            </a:fld>
            <a:endParaRPr lang="en-US"/>
          </a:p>
        </p:txBody>
      </p:sp>
    </p:spTree>
    <p:extLst>
      <p:ext uri="{BB962C8B-B14F-4D97-AF65-F5344CB8AC3E}">
        <p14:creationId xmlns:p14="http://schemas.microsoft.com/office/powerpoint/2010/main" val="1232138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lets us see how different kinds of learning algorithms work.</a:t>
            </a:r>
          </a:p>
        </p:txBody>
      </p:sp>
      <p:sp>
        <p:nvSpPr>
          <p:cNvPr id="4" name="Slide Number Placeholder 3"/>
          <p:cNvSpPr>
            <a:spLocks noGrp="1"/>
          </p:cNvSpPr>
          <p:nvPr>
            <p:ph type="sldNum" sz="quarter" idx="10"/>
          </p:nvPr>
        </p:nvSpPr>
        <p:spPr/>
        <p:txBody>
          <a:bodyPr/>
          <a:lstStyle/>
          <a:p>
            <a:fld id="{4AEF1C44-8468-42BA-A4C2-F2C6BCEA5D60}" type="slidenum">
              <a:rPr lang="en-US" smtClean="0"/>
              <a:t>57</a:t>
            </a:fld>
            <a:endParaRPr lang="en-US"/>
          </a:p>
        </p:txBody>
      </p:sp>
    </p:spTree>
    <p:extLst>
      <p:ext uri="{BB962C8B-B14F-4D97-AF65-F5344CB8AC3E}">
        <p14:creationId xmlns:p14="http://schemas.microsoft.com/office/powerpoint/2010/main" val="515970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a:t>
            </a:r>
            <a:r>
              <a:rPr lang="en-US" i="1" dirty="0"/>
              <a:t>a priori </a:t>
            </a:r>
            <a:r>
              <a:rPr lang="en-US" i="0" dirty="0"/>
              <a:t>how many parameters we need?</a:t>
            </a:r>
          </a:p>
          <a:p>
            <a:endParaRPr lang="en-US" i="0" dirty="0"/>
          </a:p>
          <a:p>
            <a:r>
              <a:rPr lang="en-US" i="0" dirty="0"/>
              <a:t>Cross-validation is one way.</a:t>
            </a:r>
            <a:endParaRPr lang="en-US" dirty="0"/>
          </a:p>
        </p:txBody>
      </p:sp>
      <p:sp>
        <p:nvSpPr>
          <p:cNvPr id="4" name="Slide Number Placeholder 3"/>
          <p:cNvSpPr>
            <a:spLocks noGrp="1"/>
          </p:cNvSpPr>
          <p:nvPr>
            <p:ph type="sldNum" sz="quarter" idx="10"/>
          </p:nvPr>
        </p:nvSpPr>
        <p:spPr/>
        <p:txBody>
          <a:bodyPr/>
          <a:lstStyle/>
          <a:p>
            <a:fld id="{52B562B9-0C9B-487D-A781-7574C08D21B0}" type="slidenum">
              <a:rPr lang="en-US" smtClean="0"/>
              <a:t>61</a:t>
            </a:fld>
            <a:endParaRPr lang="en-US"/>
          </a:p>
        </p:txBody>
      </p:sp>
    </p:spTree>
    <p:extLst>
      <p:ext uri="{BB962C8B-B14F-4D97-AF65-F5344CB8AC3E}">
        <p14:creationId xmlns:p14="http://schemas.microsoft.com/office/powerpoint/2010/main" val="1195277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is size of training data</a:t>
            </a:r>
          </a:p>
          <a:p>
            <a:endParaRPr lang="en-US" dirty="0"/>
          </a:p>
          <a:p>
            <a:r>
              <a:rPr lang="en-US" dirty="0"/>
              <a:t>Intuitively, the effect of regularization is to make it so the network prefers to learn small weights, all other things being equal. Large weights will only be allowed if they considerably improve the first part of the cost function. Put another way, regularization can be viewed as a way of compromising between finding small weights and minimizing the original cost function.</a:t>
            </a:r>
          </a:p>
        </p:txBody>
      </p:sp>
      <p:sp>
        <p:nvSpPr>
          <p:cNvPr id="4" name="Slide Number Placeholder 3"/>
          <p:cNvSpPr>
            <a:spLocks noGrp="1"/>
          </p:cNvSpPr>
          <p:nvPr>
            <p:ph type="sldNum" sz="quarter" idx="10"/>
          </p:nvPr>
        </p:nvSpPr>
        <p:spPr/>
        <p:txBody>
          <a:bodyPr/>
          <a:lstStyle/>
          <a:p>
            <a:fld id="{52B562B9-0C9B-487D-A781-7574C08D21B0}" type="slidenum">
              <a:rPr lang="en-US" smtClean="0"/>
              <a:t>63</a:t>
            </a:fld>
            <a:endParaRPr lang="en-US"/>
          </a:p>
        </p:txBody>
      </p:sp>
    </p:spTree>
    <p:extLst>
      <p:ext uri="{BB962C8B-B14F-4D97-AF65-F5344CB8AC3E}">
        <p14:creationId xmlns:p14="http://schemas.microsoft.com/office/powerpoint/2010/main" val="3799826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this help reduce overfitting?</a:t>
            </a:r>
          </a:p>
          <a:p>
            <a:endParaRPr lang="en-US" dirty="0"/>
          </a:p>
        </p:txBody>
      </p:sp>
      <p:sp>
        <p:nvSpPr>
          <p:cNvPr id="4" name="Slide Number Placeholder 3"/>
          <p:cNvSpPr>
            <a:spLocks noGrp="1"/>
          </p:cNvSpPr>
          <p:nvPr>
            <p:ph type="sldNum" sz="quarter" idx="10"/>
          </p:nvPr>
        </p:nvSpPr>
        <p:spPr/>
        <p:txBody>
          <a:bodyPr/>
          <a:lstStyle/>
          <a:p>
            <a:fld id="{52B562B9-0C9B-487D-A781-7574C08D21B0}" type="slidenum">
              <a:rPr lang="en-US" smtClean="0"/>
              <a:t>64</a:t>
            </a:fld>
            <a:endParaRPr lang="en-US"/>
          </a:p>
        </p:txBody>
      </p:sp>
    </p:spTree>
    <p:extLst>
      <p:ext uri="{BB962C8B-B14F-4D97-AF65-F5344CB8AC3E}">
        <p14:creationId xmlns:p14="http://schemas.microsoft.com/office/powerpoint/2010/main" val="4260516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is size of training data</a:t>
            </a:r>
          </a:p>
          <a:p>
            <a:endParaRPr lang="en-US" dirty="0"/>
          </a:p>
          <a:p>
            <a:r>
              <a:rPr lang="en-US" dirty="0"/>
              <a:t>Intuitively, the effect of regularization is to make it so the network prefers to learn small weights, all other things being equal. Large weights will only be allowed if they considerably improve the first part of the cost function. Put another way, regularization can be viewed as a way of compromising between finding small weights and minimizing the original cost function.</a:t>
            </a:r>
          </a:p>
        </p:txBody>
      </p:sp>
      <p:sp>
        <p:nvSpPr>
          <p:cNvPr id="4" name="Slide Number Placeholder 3"/>
          <p:cNvSpPr>
            <a:spLocks noGrp="1"/>
          </p:cNvSpPr>
          <p:nvPr>
            <p:ph type="sldNum" sz="quarter" idx="10"/>
          </p:nvPr>
        </p:nvSpPr>
        <p:spPr/>
        <p:txBody>
          <a:bodyPr/>
          <a:lstStyle/>
          <a:p>
            <a:fld id="{52B562B9-0C9B-487D-A781-7574C08D21B0}" type="slidenum">
              <a:rPr lang="en-US" smtClean="0"/>
              <a:t>65</a:t>
            </a:fld>
            <a:endParaRPr lang="en-US"/>
          </a:p>
        </p:txBody>
      </p:sp>
    </p:spTree>
    <p:extLst>
      <p:ext uri="{BB962C8B-B14F-4D97-AF65-F5344CB8AC3E}">
        <p14:creationId xmlns:p14="http://schemas.microsoft.com/office/powerpoint/2010/main" val="4195226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http://stackoverflow.com/questions/20027598/why-should-weights-of-neural-networks-be-initialized-to-random-numbers</a:t>
            </a:r>
          </a:p>
        </p:txBody>
      </p:sp>
      <p:sp>
        <p:nvSpPr>
          <p:cNvPr id="4" name="Slide Number Placeholder 3"/>
          <p:cNvSpPr>
            <a:spLocks noGrp="1"/>
          </p:cNvSpPr>
          <p:nvPr>
            <p:ph type="sldNum" sz="quarter" idx="10"/>
          </p:nvPr>
        </p:nvSpPr>
        <p:spPr/>
        <p:txBody>
          <a:bodyPr/>
          <a:lstStyle/>
          <a:p>
            <a:fld id="{52B562B9-0C9B-487D-A781-7574C08D21B0}" type="slidenum">
              <a:rPr lang="en-US" smtClean="0"/>
              <a:t>66</a:t>
            </a:fld>
            <a:endParaRPr lang="en-US"/>
          </a:p>
        </p:txBody>
      </p:sp>
    </p:spTree>
    <p:extLst>
      <p:ext uri="{BB962C8B-B14F-4D97-AF65-F5344CB8AC3E}">
        <p14:creationId xmlns:p14="http://schemas.microsoft.com/office/powerpoint/2010/main" val="2494037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problem here?</a:t>
            </a:r>
          </a:p>
          <a:p>
            <a:r>
              <a:rPr lang="en-US" dirty="0"/>
              <a:t>But, kind of slow?</a:t>
            </a:r>
          </a:p>
        </p:txBody>
      </p:sp>
      <p:sp>
        <p:nvSpPr>
          <p:cNvPr id="4" name="Slide Number Placeholder 3"/>
          <p:cNvSpPr>
            <a:spLocks noGrp="1"/>
          </p:cNvSpPr>
          <p:nvPr>
            <p:ph type="sldNum" sz="quarter" idx="10"/>
          </p:nvPr>
        </p:nvSpPr>
        <p:spPr/>
        <p:txBody>
          <a:bodyPr/>
          <a:lstStyle/>
          <a:p>
            <a:fld id="{52B562B9-0C9B-487D-A781-7574C08D21B0}" type="slidenum">
              <a:rPr lang="en-US" smtClean="0"/>
              <a:t>67</a:t>
            </a:fld>
            <a:endParaRPr lang="en-US"/>
          </a:p>
        </p:txBody>
      </p:sp>
    </p:spTree>
    <p:extLst>
      <p:ext uri="{BB962C8B-B14F-4D97-AF65-F5344CB8AC3E}">
        <p14:creationId xmlns:p14="http://schemas.microsoft.com/office/powerpoint/2010/main" val="8639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major trick.</a:t>
            </a:r>
          </a:p>
          <a:p>
            <a:r>
              <a:rPr lang="en-US" dirty="0"/>
              <a:t>For each layer of the neural network, we’re going to learn </a:t>
            </a:r>
            <a:r>
              <a:rPr lang="en-US" i="1" dirty="0"/>
              <a:t>multiple filters.</a:t>
            </a:r>
          </a:p>
        </p:txBody>
      </p:sp>
      <p:sp>
        <p:nvSpPr>
          <p:cNvPr id="4" name="Slide Number Placeholder 3"/>
          <p:cNvSpPr>
            <a:spLocks noGrp="1"/>
          </p:cNvSpPr>
          <p:nvPr>
            <p:ph type="sldNum" sz="quarter" idx="10"/>
          </p:nvPr>
        </p:nvSpPr>
        <p:spPr/>
        <p:txBody>
          <a:bodyPr/>
          <a:lstStyle/>
          <a:p>
            <a:fld id="{77A91DB0-B9FF-4202-A601-7C2BA4C2435D}" type="slidenum">
              <a:rPr lang="en-US" smtClean="0"/>
              <a:t>7</a:t>
            </a:fld>
            <a:endParaRPr lang="en-US"/>
          </a:p>
        </p:txBody>
      </p:sp>
    </p:spTree>
    <p:extLst>
      <p:ext uri="{BB962C8B-B14F-4D97-AF65-F5344CB8AC3E}">
        <p14:creationId xmlns:p14="http://schemas.microsoft.com/office/powerpoint/2010/main" val="3070523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0" rtl="0">
              <a:spcBef>
                <a:spcPts val="0"/>
              </a:spcBef>
              <a:buNone/>
            </a:pPr>
            <a:r>
              <a:rPr lang="en-US" dirty="0"/>
              <a:t>Input: 227 x 227 x 3 image.</a:t>
            </a:r>
          </a:p>
          <a:p>
            <a:pPr marL="457200" lvl="0" indent="-228600" rtl="0">
              <a:spcBef>
                <a:spcPts val="0"/>
              </a:spcBef>
              <a:buAutoNum type="arabicPeriod"/>
            </a:pPr>
            <a:r>
              <a:rPr lang="en-US" dirty="0"/>
              <a:t>11x11 kernel, stride 4   (</a:t>
            </a:r>
            <a:r>
              <a:rPr lang="en-US" dirty="0" err="1"/>
              <a:t>AlexNet</a:t>
            </a:r>
            <a:r>
              <a:rPr lang="en-US" dirty="0"/>
              <a:t> – 11x11x3 kernels, 96 of them)</a:t>
            </a:r>
          </a:p>
          <a:p>
            <a:pPr marL="457200" lvl="0" indent="-228600" rtl="0">
              <a:spcBef>
                <a:spcPts val="0"/>
              </a:spcBef>
              <a:buAutoNum type="arabicPeriod"/>
            </a:pPr>
            <a:r>
              <a:rPr lang="en-US" dirty="0"/>
              <a:t>5x5     kernel, stride 1, max pool 2x2     (</a:t>
            </a:r>
            <a:r>
              <a:rPr lang="en-US" dirty="0" err="1"/>
              <a:t>AlexNet</a:t>
            </a:r>
            <a:r>
              <a:rPr lang="en-US" dirty="0"/>
              <a:t> – 5x5x48 kernels, 256 of them)</a:t>
            </a:r>
          </a:p>
          <a:p>
            <a:pPr marL="457200" lvl="0" indent="-228600" rtl="0">
              <a:spcBef>
                <a:spcPts val="0"/>
              </a:spcBef>
              <a:buAutoNum type="arabicPeriod"/>
            </a:pPr>
            <a:r>
              <a:rPr lang="en-US" dirty="0"/>
              <a:t>3x3 kernels,                  (</a:t>
            </a:r>
            <a:r>
              <a:rPr lang="en-US" dirty="0" err="1"/>
              <a:t>AlexNet</a:t>
            </a:r>
            <a:r>
              <a:rPr lang="en-US" dirty="0"/>
              <a:t> – 3x3x256 kernels, 384 of them)</a:t>
            </a:r>
          </a:p>
          <a:p>
            <a:pPr marL="457200" lvl="0" indent="-228600" rtl="0">
              <a:spcBef>
                <a:spcPts val="0"/>
              </a:spcBef>
              <a:buAutoNum type="arabicPeriod"/>
            </a:pPr>
            <a:r>
              <a:rPr lang="en-US" dirty="0"/>
              <a:t>3x3 kernels                   (</a:t>
            </a:r>
            <a:r>
              <a:rPr lang="en-US" dirty="0" err="1"/>
              <a:t>AlexNet</a:t>
            </a:r>
            <a:r>
              <a:rPr lang="en-US" dirty="0"/>
              <a:t> – 3x3x192 kernels, 384 of them)</a:t>
            </a:r>
          </a:p>
          <a:p>
            <a:pPr marL="457200" lvl="0" indent="-228600" rtl="0">
              <a:spcBef>
                <a:spcPts val="0"/>
              </a:spcBef>
              <a:buAutoNum type="arabicPeriod"/>
            </a:pPr>
            <a:r>
              <a:rPr lang="en-US" dirty="0"/>
              <a:t>3x3 kernels,                  (</a:t>
            </a:r>
            <a:r>
              <a:rPr lang="en-US" dirty="0" err="1"/>
              <a:t>AlexNet</a:t>
            </a:r>
            <a:r>
              <a:rPr lang="en-US" dirty="0"/>
              <a:t> – 3x3x192 kernels, 256 of them)</a:t>
            </a:r>
          </a:p>
          <a:p>
            <a:pPr marL="457200" lvl="0" indent="-228600" rtl="0">
              <a:spcBef>
                <a:spcPts val="0"/>
              </a:spcBef>
              <a:buAutoNum type="arabicPeriod"/>
            </a:pPr>
            <a:r>
              <a:rPr lang="en-US" dirty="0"/>
              <a:t>FC – 2048 neurons</a:t>
            </a:r>
          </a:p>
          <a:p>
            <a:pPr marL="457200" lvl="0" indent="-228600" rtl="0">
              <a:spcBef>
                <a:spcPts val="0"/>
              </a:spcBef>
              <a:buAutoNum type="arabicPeriod"/>
            </a:pPr>
            <a:r>
              <a:rPr lang="en-US" dirty="0"/>
              <a:t>FC – 2048 neurons</a:t>
            </a:r>
          </a:p>
          <a:p>
            <a:pPr marL="457200" lvl="0" indent="-228600" rtl="0">
              <a:spcBef>
                <a:spcPts val="0"/>
              </a:spcBef>
              <a:buAutoNum type="arabicPeriod"/>
            </a:pPr>
            <a:r>
              <a:rPr lang="en-US" dirty="0"/>
              <a:t>Output – 1000 neurons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E4F166-CAD4-419F-9AAC-FCF7FF183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49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FLOPS = just to execute, not train.</a:t>
            </a:r>
          </a:p>
        </p:txBody>
      </p:sp>
      <p:sp>
        <p:nvSpPr>
          <p:cNvPr id="4" name="Slide Number Placeholder 3"/>
          <p:cNvSpPr>
            <a:spLocks noGrp="1"/>
          </p:cNvSpPr>
          <p:nvPr>
            <p:ph type="sldNum" sz="quarter" idx="10"/>
          </p:nvPr>
        </p:nvSpPr>
        <p:spPr/>
        <p:txBody>
          <a:bodyPr/>
          <a:lstStyle/>
          <a:p>
            <a:fld id="{77A91DB0-B9FF-4202-A601-7C2BA4C2435D}" type="slidenum">
              <a:rPr lang="en-US" smtClean="0"/>
              <a:t>10</a:t>
            </a:fld>
            <a:endParaRPr lang="en-US"/>
          </a:p>
        </p:txBody>
      </p:sp>
    </p:spTree>
    <p:extLst>
      <p:ext uri="{BB962C8B-B14F-4D97-AF65-F5344CB8AC3E}">
        <p14:creationId xmlns:p14="http://schemas.microsoft.com/office/powerpoint/2010/main" val="172604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not a convex function.</a:t>
            </a:r>
          </a:p>
        </p:txBody>
      </p:sp>
      <p:sp>
        <p:nvSpPr>
          <p:cNvPr id="4" name="Slide Number Placeholder 3"/>
          <p:cNvSpPr>
            <a:spLocks noGrp="1"/>
          </p:cNvSpPr>
          <p:nvPr>
            <p:ph type="sldNum" sz="quarter" idx="10"/>
          </p:nvPr>
        </p:nvSpPr>
        <p:spPr/>
        <p:txBody>
          <a:bodyPr/>
          <a:lstStyle/>
          <a:p>
            <a:fld id="{8E71A369-A4B5-40ED-AA5D-8206DB827C28}" type="slidenum">
              <a:rPr lang="en-US" smtClean="0"/>
              <a:t>12</a:t>
            </a:fld>
            <a:endParaRPr lang="en-US"/>
          </a:p>
        </p:txBody>
      </p:sp>
    </p:spTree>
    <p:extLst>
      <p:ext uri="{BB962C8B-B14F-4D97-AF65-F5344CB8AC3E}">
        <p14:creationId xmlns:p14="http://schemas.microsoft.com/office/powerpoint/2010/main" val="1795635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83F53C9-20BD-45B3-90B7-FE28A8A0589D}" type="slidenum">
              <a:rPr lang="en-US" smtClean="0"/>
              <a:pPr>
                <a:defRPr/>
              </a:pPr>
              <a:t>13</a:t>
            </a:fld>
            <a:endParaRPr lang="en-US"/>
          </a:p>
        </p:txBody>
      </p:sp>
    </p:spTree>
    <p:extLst>
      <p:ext uri="{BB962C8B-B14F-4D97-AF65-F5344CB8AC3E}">
        <p14:creationId xmlns:p14="http://schemas.microsoft.com/office/powerpoint/2010/main" val="191507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https://en.wikipedia.org/wiki/Linear_least_squares_(mathematics)#Derivation_of_the_normal_equations</a:t>
            </a:r>
          </a:p>
        </p:txBody>
      </p:sp>
      <p:sp>
        <p:nvSpPr>
          <p:cNvPr id="4" name="Slide Number Placeholder 3"/>
          <p:cNvSpPr>
            <a:spLocks noGrp="1"/>
          </p:cNvSpPr>
          <p:nvPr>
            <p:ph type="sldNum" sz="quarter" idx="10"/>
          </p:nvPr>
        </p:nvSpPr>
        <p:spPr/>
        <p:txBody>
          <a:bodyPr/>
          <a:lstStyle/>
          <a:p>
            <a:fld id="{8E71A369-A4B5-40ED-AA5D-8206DB827C28}" type="slidenum">
              <a:rPr lang="en-US" smtClean="0"/>
              <a:t>19</a:t>
            </a:fld>
            <a:endParaRPr lang="en-US"/>
          </a:p>
        </p:txBody>
      </p:sp>
    </p:spTree>
    <p:extLst>
      <p:ext uri="{BB962C8B-B14F-4D97-AF65-F5344CB8AC3E}">
        <p14:creationId xmlns:p14="http://schemas.microsoft.com/office/powerpoint/2010/main" val="275081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https://en.wikipedia.org/wiki/Linear_least_squares_(mathematics)#Derivation_of_the_normal_equations</a:t>
            </a:r>
          </a:p>
        </p:txBody>
      </p:sp>
      <p:sp>
        <p:nvSpPr>
          <p:cNvPr id="4" name="Slide Number Placeholder 3"/>
          <p:cNvSpPr>
            <a:spLocks noGrp="1"/>
          </p:cNvSpPr>
          <p:nvPr>
            <p:ph type="sldNum" sz="quarter" idx="10"/>
          </p:nvPr>
        </p:nvSpPr>
        <p:spPr/>
        <p:txBody>
          <a:bodyPr/>
          <a:lstStyle/>
          <a:p>
            <a:fld id="{8E71A369-A4B5-40ED-AA5D-8206DB827C28}" type="slidenum">
              <a:rPr lang="en-US" smtClean="0"/>
              <a:t>20</a:t>
            </a:fld>
            <a:endParaRPr lang="en-US"/>
          </a:p>
        </p:txBody>
      </p:sp>
    </p:spTree>
    <p:extLst>
      <p:ext uri="{BB962C8B-B14F-4D97-AF65-F5344CB8AC3E}">
        <p14:creationId xmlns:p14="http://schemas.microsoft.com/office/powerpoint/2010/main" val="587211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0F00099-45CB-49A8-831A-A9BFACC60D20}" type="datetimeFigureOut">
              <a:rPr lang="en-US"/>
              <a:pPr>
                <a:defRPr/>
              </a:pPr>
              <a:t>11/29/18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683A5D9-B46A-464F-A509-27D7BFA32B75}" type="slidenum">
              <a:rPr lang="en-US"/>
              <a:pPr>
                <a:defRPr/>
              </a:pPr>
              <a:t>‹#›</a:t>
            </a:fld>
            <a:endParaRPr lang="en-US"/>
          </a:p>
        </p:txBody>
      </p:sp>
    </p:spTree>
    <p:extLst>
      <p:ext uri="{BB962C8B-B14F-4D97-AF65-F5344CB8AC3E}">
        <p14:creationId xmlns:p14="http://schemas.microsoft.com/office/powerpoint/2010/main" val="41678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F5B29F3-8882-47C6-B806-7EC6F1669C5E}" type="datetimeFigureOut">
              <a:rPr lang="en-US"/>
              <a:pPr>
                <a:defRPr/>
              </a:pPr>
              <a:t>11/29/18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770A29-2472-4718-9BDE-69BD961F57C5}" type="slidenum">
              <a:rPr lang="en-US"/>
              <a:pPr>
                <a:defRPr/>
              </a:pPr>
              <a:t>‹#›</a:t>
            </a:fld>
            <a:endParaRPr lang="en-US"/>
          </a:p>
        </p:txBody>
      </p:sp>
    </p:spTree>
    <p:extLst>
      <p:ext uri="{BB962C8B-B14F-4D97-AF65-F5344CB8AC3E}">
        <p14:creationId xmlns:p14="http://schemas.microsoft.com/office/powerpoint/2010/main" val="376654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13B7143-2944-4924-82A5-3B8AA3B9B5C5}" type="datetimeFigureOut">
              <a:rPr lang="en-US"/>
              <a:pPr>
                <a:defRPr/>
              </a:pPr>
              <a:t>11/29/18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D008D90-F84B-44AE-AD03-5F0D067164A4}" type="slidenum">
              <a:rPr lang="en-US"/>
              <a:pPr>
                <a:defRPr/>
              </a:pPr>
              <a:t>‹#›</a:t>
            </a:fld>
            <a:endParaRPr lang="en-US"/>
          </a:p>
        </p:txBody>
      </p:sp>
    </p:spTree>
    <p:extLst>
      <p:ext uri="{BB962C8B-B14F-4D97-AF65-F5344CB8AC3E}">
        <p14:creationId xmlns:p14="http://schemas.microsoft.com/office/powerpoint/2010/main" val="2670172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F88434BC-F1F3-4253-B5FC-7757FF0E8715}" type="datetimeFigureOut">
              <a:rPr lang="en-US"/>
              <a:pPr>
                <a:defRPr/>
              </a:pPr>
              <a:t>11/29/18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12DB91-86E4-4A0F-82D6-958DF2432893}" type="slidenum">
              <a:rPr lang="en-US"/>
              <a:pPr>
                <a:defRPr/>
              </a:pPr>
              <a:t>‹#›</a:t>
            </a:fld>
            <a:endParaRPr lang="en-US"/>
          </a:p>
        </p:txBody>
      </p:sp>
    </p:spTree>
    <p:extLst>
      <p:ext uri="{BB962C8B-B14F-4D97-AF65-F5344CB8AC3E}">
        <p14:creationId xmlns:p14="http://schemas.microsoft.com/office/powerpoint/2010/main" val="1736022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1FBBB85-710C-488E-BD28-A4326ED0DB51}" type="datetimeFigureOut">
              <a:rPr lang="en-US"/>
              <a:pPr>
                <a:defRPr/>
              </a:pPr>
              <a:t>11/29/18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97D2E10-D168-4A80-8DB5-FBB5FF806B8A}" type="slidenum">
              <a:rPr lang="en-US"/>
              <a:pPr>
                <a:defRPr/>
              </a:pPr>
              <a:t>‹#›</a:t>
            </a:fld>
            <a:endParaRPr lang="en-US"/>
          </a:p>
        </p:txBody>
      </p:sp>
    </p:spTree>
    <p:extLst>
      <p:ext uri="{BB962C8B-B14F-4D97-AF65-F5344CB8AC3E}">
        <p14:creationId xmlns:p14="http://schemas.microsoft.com/office/powerpoint/2010/main" val="650622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5A4AA54-5CB7-43A6-AC34-C226764AD6C0}" type="datetimeFigureOut">
              <a:rPr lang="en-US"/>
              <a:pPr>
                <a:defRPr/>
              </a:pPr>
              <a:t>11/29/18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93E2E87-D404-45DD-B45B-111282F08ECD}" type="slidenum">
              <a:rPr lang="en-US"/>
              <a:pPr>
                <a:defRPr/>
              </a:pPr>
              <a:t>‹#›</a:t>
            </a:fld>
            <a:endParaRPr lang="en-US"/>
          </a:p>
        </p:txBody>
      </p:sp>
    </p:spTree>
    <p:extLst>
      <p:ext uri="{BB962C8B-B14F-4D97-AF65-F5344CB8AC3E}">
        <p14:creationId xmlns:p14="http://schemas.microsoft.com/office/powerpoint/2010/main" val="318296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EDB6543-6DE8-49EF-B90C-09E173BE5685}" type="datetimeFigureOut">
              <a:rPr lang="en-US"/>
              <a:pPr>
                <a:defRPr/>
              </a:pPr>
              <a:t>11/29/18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2C21F48-D346-4F71-8900-1838764A47A1}" type="slidenum">
              <a:rPr lang="en-US"/>
              <a:pPr>
                <a:defRPr/>
              </a:pPr>
              <a:t>‹#›</a:t>
            </a:fld>
            <a:endParaRPr lang="en-US"/>
          </a:p>
        </p:txBody>
      </p:sp>
    </p:spTree>
    <p:extLst>
      <p:ext uri="{BB962C8B-B14F-4D97-AF65-F5344CB8AC3E}">
        <p14:creationId xmlns:p14="http://schemas.microsoft.com/office/powerpoint/2010/main" val="191032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225B53E-DCC6-4252-A599-BE12201A7409}" type="datetimeFigureOut">
              <a:rPr lang="en-US"/>
              <a:pPr>
                <a:defRPr/>
              </a:pPr>
              <a:t>11/29/18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9D28C27-3DAD-4220-8F66-82038543638A}" type="slidenum">
              <a:rPr lang="en-US"/>
              <a:pPr>
                <a:defRPr/>
              </a:pPr>
              <a:t>‹#›</a:t>
            </a:fld>
            <a:endParaRPr lang="en-US"/>
          </a:p>
        </p:txBody>
      </p:sp>
    </p:spTree>
    <p:extLst>
      <p:ext uri="{BB962C8B-B14F-4D97-AF65-F5344CB8AC3E}">
        <p14:creationId xmlns:p14="http://schemas.microsoft.com/office/powerpoint/2010/main" val="3405698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53F8325-FEB5-497D-B449-4F0FCE15D175}" type="datetimeFigureOut">
              <a:rPr lang="en-US"/>
              <a:pPr>
                <a:defRPr/>
              </a:pPr>
              <a:t>11/29/18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807F638-E97B-4BFD-AD2F-71EC9734DD3A}" type="slidenum">
              <a:rPr lang="en-US"/>
              <a:pPr>
                <a:defRPr/>
              </a:pPr>
              <a:t>‹#›</a:t>
            </a:fld>
            <a:endParaRPr lang="en-US"/>
          </a:p>
        </p:txBody>
      </p:sp>
    </p:spTree>
    <p:extLst>
      <p:ext uri="{BB962C8B-B14F-4D97-AF65-F5344CB8AC3E}">
        <p14:creationId xmlns:p14="http://schemas.microsoft.com/office/powerpoint/2010/main" val="1720792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B0D8ABF-E853-4BFC-8CC9-2DF7E67CDBC5}" type="datetimeFigureOut">
              <a:rPr lang="en-US"/>
              <a:pPr>
                <a:defRPr/>
              </a:pPr>
              <a:t>11/29/18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47D24A4-4916-451B-8EE0-D35DD9CCDDEC}" type="slidenum">
              <a:rPr lang="en-US"/>
              <a:pPr>
                <a:defRPr/>
              </a:pPr>
              <a:t>‹#›</a:t>
            </a:fld>
            <a:endParaRPr lang="en-US"/>
          </a:p>
        </p:txBody>
      </p:sp>
    </p:spTree>
    <p:extLst>
      <p:ext uri="{BB962C8B-B14F-4D97-AF65-F5344CB8AC3E}">
        <p14:creationId xmlns:p14="http://schemas.microsoft.com/office/powerpoint/2010/main" val="2225226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BFABC72-B6E3-4458-9365-A09E01982305}" type="datetimeFigureOut">
              <a:rPr lang="en-US"/>
              <a:pPr>
                <a:defRPr/>
              </a:pPr>
              <a:t>11/29/18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3B0751-FAF1-41BE-8C4F-3C2B5EBBA778}" type="slidenum">
              <a:rPr lang="en-US"/>
              <a:pPr>
                <a:defRPr/>
              </a:pPr>
              <a:t>‹#›</a:t>
            </a:fld>
            <a:endParaRPr lang="en-US"/>
          </a:p>
        </p:txBody>
      </p:sp>
    </p:spTree>
    <p:extLst>
      <p:ext uri="{BB962C8B-B14F-4D97-AF65-F5344CB8AC3E}">
        <p14:creationId xmlns:p14="http://schemas.microsoft.com/office/powerpoint/2010/main" val="2303321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1BE31CC-8886-42F9-BEC0-95B40174ED34}" type="datetimeFigureOut">
              <a:rPr lang="en-US"/>
              <a:pPr>
                <a:defRPr/>
              </a:pPr>
              <a:t>11/29/18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140BC6BE-AF76-4AFC-948E-58376E09878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www.emergentmind.com/neural-networ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5.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FD5E0-EBAD-1C4E-9E75-C5389A60B6C8}"/>
              </a:ext>
            </a:extLst>
          </p:cNvPr>
          <p:cNvSpPr>
            <a:spLocks noGrp="1"/>
          </p:cNvSpPr>
          <p:nvPr>
            <p:ph type="ctrTitle"/>
          </p:nvPr>
        </p:nvSpPr>
        <p:spPr/>
        <p:txBody>
          <a:bodyPr/>
          <a:lstStyle/>
          <a:p>
            <a:r>
              <a:rPr lang="en-US" dirty="0"/>
              <a:t>Image Classification &amp;</a:t>
            </a:r>
            <a:br>
              <a:rPr lang="en-US" dirty="0"/>
            </a:br>
            <a:r>
              <a:rPr lang="en-US" dirty="0"/>
              <a:t>Training of Neural Networks</a:t>
            </a:r>
          </a:p>
        </p:txBody>
      </p:sp>
      <p:sp>
        <p:nvSpPr>
          <p:cNvPr id="3" name="Subtitle 2">
            <a:extLst>
              <a:ext uri="{FF2B5EF4-FFF2-40B4-BE49-F238E27FC236}">
                <a16:creationId xmlns:a16="http://schemas.microsoft.com/office/drawing/2014/main" id="{46441351-A91D-CD47-8C42-5B7792D3FD36}"/>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7D2D8DAE-CE40-CD47-9936-A82ED3C51A1A}"/>
              </a:ext>
            </a:extLst>
          </p:cNvPr>
          <p:cNvSpPr txBox="1"/>
          <p:nvPr/>
        </p:nvSpPr>
        <p:spPr>
          <a:xfrm>
            <a:off x="5410200" y="6172200"/>
            <a:ext cx="3668697" cy="369332"/>
          </a:xfrm>
          <a:prstGeom prst="rect">
            <a:avLst/>
          </a:prstGeom>
          <a:noFill/>
        </p:spPr>
        <p:txBody>
          <a:bodyPr wrap="none" rtlCol="0">
            <a:spAutoFit/>
          </a:bodyPr>
          <a:lstStyle/>
          <a:p>
            <a:r>
              <a:rPr lang="en-US" dirty="0">
                <a:solidFill>
                  <a:schemeClr val="bg1">
                    <a:lumMod val="65000"/>
                  </a:schemeClr>
                </a:solidFill>
              </a:rPr>
              <a:t>Credit: CS143 by James </a:t>
            </a:r>
            <a:r>
              <a:rPr lang="en-US" dirty="0" err="1">
                <a:solidFill>
                  <a:schemeClr val="bg1">
                    <a:lumMod val="65000"/>
                  </a:schemeClr>
                </a:solidFill>
              </a:rPr>
              <a:t>Tompkin</a:t>
            </a:r>
            <a:r>
              <a:rPr lang="en-US" dirty="0">
                <a:solidFill>
                  <a:schemeClr val="bg1">
                    <a:lumMod val="65000"/>
                  </a:schemeClr>
                </a:solidFill>
              </a:rPr>
              <a:t> </a:t>
            </a:r>
          </a:p>
        </p:txBody>
      </p:sp>
    </p:spTree>
    <p:extLst>
      <p:ext uri="{BB962C8B-B14F-4D97-AF65-F5344CB8AC3E}">
        <p14:creationId xmlns:p14="http://schemas.microsoft.com/office/powerpoint/2010/main" val="49820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Tree>
    <p:extLst>
      <p:ext uri="{BB962C8B-B14F-4D97-AF65-F5344CB8AC3E}">
        <p14:creationId xmlns:p14="http://schemas.microsoft.com/office/powerpoint/2010/main" val="4007247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Networks</a:t>
            </a:r>
          </a:p>
        </p:txBody>
      </p:sp>
      <p:sp>
        <p:nvSpPr>
          <p:cNvPr id="3" name="Content Placeholder 2"/>
          <p:cNvSpPr>
            <a:spLocks noGrp="1"/>
          </p:cNvSpPr>
          <p:nvPr>
            <p:ph type="body" idx="1"/>
          </p:nvPr>
        </p:nvSpPr>
        <p:spPr/>
        <p:txBody>
          <a:bodyPr/>
          <a:lstStyle/>
          <a:p>
            <a:r>
              <a:rPr lang="en-US" dirty="0"/>
              <a:t>Learning the weight matrices </a:t>
            </a:r>
            <a:r>
              <a:rPr lang="en-US" b="1" i="1" dirty="0"/>
              <a:t>W</a:t>
            </a:r>
          </a:p>
        </p:txBody>
      </p:sp>
    </p:spTree>
    <p:extLst>
      <p:ext uri="{BB962C8B-B14F-4D97-AF65-F5344CB8AC3E}">
        <p14:creationId xmlns:p14="http://schemas.microsoft.com/office/powerpoint/2010/main" val="2123191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Gradient descent</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6" name="TextBox 15"/>
          <p:cNvSpPr txBox="1"/>
          <p:nvPr/>
        </p:nvSpPr>
        <p:spPr>
          <a:xfrm>
            <a:off x="1559630" y="2558799"/>
            <a:ext cx="573966" cy="369332"/>
          </a:xfrm>
          <a:prstGeom prst="rect">
            <a:avLst/>
          </a:prstGeom>
          <a:noFill/>
        </p:spPr>
        <p:txBody>
          <a:bodyPr wrap="square" rtlCol="0">
            <a:spAutoFit/>
          </a:bodyPr>
          <a:lstStyle/>
          <a:p>
            <a:r>
              <a:rPr lang="en-US" i="1" dirty="0"/>
              <a:t>f(x)</a:t>
            </a:r>
          </a:p>
        </p:txBody>
      </p:sp>
    </p:spTree>
    <p:extLst>
      <p:ext uri="{BB962C8B-B14F-4D97-AF65-F5344CB8AC3E}">
        <p14:creationId xmlns:p14="http://schemas.microsoft.com/office/powerpoint/2010/main" val="23500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General approach</a:t>
            </a:r>
          </a:p>
        </p:txBody>
      </p:sp>
      <p:sp>
        <p:nvSpPr>
          <p:cNvPr id="7" name="Content Placeholder 6"/>
          <p:cNvSpPr>
            <a:spLocks noGrp="1"/>
          </p:cNvSpPr>
          <p:nvPr>
            <p:ph idx="1"/>
          </p:nvPr>
        </p:nvSpPr>
        <p:spPr/>
        <p:txBody>
          <a:bodyPr/>
          <a:lstStyle/>
          <a:p>
            <a:pPr marL="0" indent="0">
              <a:buNone/>
            </a:pPr>
            <a:r>
              <a:rPr lang="en-US" dirty="0"/>
              <a:t>Pick random starting point.</a:t>
            </a:r>
          </a:p>
          <a:p>
            <a:endParaRPr lang="en-US" dirty="0"/>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 name="Straight Connector 3"/>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3"/>
                <a:stretch>
                  <a:fillRect r="-8929"/>
                </a:stretch>
              </a:blipFill>
            </p:spPr>
            <p:txBody>
              <a:bodyPr/>
              <a:lstStyle/>
              <a:p>
                <a:r>
                  <a:rPr lang="en-US">
                    <a:noFill/>
                  </a:rPr>
                  <a:t> </a:t>
                </a:r>
              </a:p>
            </p:txBody>
          </p:sp>
        </mc:Fallback>
      </mc:AlternateContent>
      <p:sp>
        <p:nvSpPr>
          <p:cNvPr id="16" name="TextBox 15"/>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7" name="TextBox 16"/>
          <p:cNvSpPr txBox="1"/>
          <p:nvPr/>
        </p:nvSpPr>
        <p:spPr>
          <a:xfrm>
            <a:off x="1559630" y="2558799"/>
            <a:ext cx="573966" cy="369332"/>
          </a:xfrm>
          <a:prstGeom prst="rect">
            <a:avLst/>
          </a:prstGeom>
          <a:noFill/>
        </p:spPr>
        <p:txBody>
          <a:bodyPr wrap="square" rtlCol="0">
            <a:spAutoFit/>
          </a:bodyPr>
          <a:lstStyle/>
          <a:p>
            <a:r>
              <a:rPr lang="en-US" i="1" dirty="0"/>
              <a:t>f(x)</a:t>
            </a:r>
          </a:p>
        </p:txBody>
      </p:sp>
    </p:spTree>
    <p:extLst>
      <p:ext uri="{BB962C8B-B14F-4D97-AF65-F5344CB8AC3E}">
        <p14:creationId xmlns:p14="http://schemas.microsoft.com/office/powerpoint/2010/main" val="1455806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General approach</a:t>
            </a:r>
          </a:p>
        </p:txBody>
      </p:sp>
      <p:sp>
        <p:nvSpPr>
          <p:cNvPr id="7" name="Content Placeholder 6"/>
          <p:cNvSpPr>
            <a:spLocks noGrp="1"/>
          </p:cNvSpPr>
          <p:nvPr>
            <p:ph idx="1"/>
          </p:nvPr>
        </p:nvSpPr>
        <p:spPr>
          <a:xfrm>
            <a:off x="628650" y="1825625"/>
            <a:ext cx="8007350" cy="4351338"/>
          </a:xfrm>
        </p:spPr>
        <p:txBody>
          <a:bodyPr>
            <a:normAutofit/>
          </a:bodyPr>
          <a:lstStyle/>
          <a:p>
            <a:pPr marL="0" indent="0">
              <a:buNone/>
            </a:pPr>
            <a:r>
              <a:rPr lang="en-US" sz="2400" dirty="0"/>
              <a:t>Compute gradient at point (analytically or by finite differences)</a:t>
            </a:r>
          </a:p>
          <a:p>
            <a:pPr marL="0" indent="0">
              <a:buNone/>
            </a:pPr>
            <a:r>
              <a:rPr lang="en-US" sz="2400" dirty="0"/>
              <a:t>	</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 name="Straight Connector 3"/>
          <p:cNvCxnSpPr>
            <a:cxnSpLocks/>
          </p:cNvCxnSpPr>
          <p:nvPr/>
        </p:nvCxnSpPr>
        <p:spPr>
          <a:xfrm>
            <a:off x="1941689" y="3127022"/>
            <a:ext cx="1083733" cy="69991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2590800" y="3127022"/>
                <a:ext cx="9313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590800" y="3127022"/>
                <a:ext cx="931333" cy="400110"/>
              </a:xfrm>
              <a:prstGeom prst="rect">
                <a:avLst/>
              </a:prstGeom>
              <a:blipFill>
                <a:blip r:embed="rId2"/>
                <a:stretch>
                  <a:fillRect r="-10458" b="-13636"/>
                </a:stretch>
              </a:blipFill>
            </p:spPr>
            <p:txBody>
              <a:bodyPr/>
              <a:lstStyle/>
              <a:p>
                <a:r>
                  <a:rPr lang="en-US">
                    <a:noFill/>
                  </a:rPr>
                  <a:t> </a:t>
                </a:r>
              </a:p>
            </p:txBody>
          </p:sp>
        </mc:Fallback>
      </mc:AlternateContent>
      <p:sp>
        <p:nvSpPr>
          <p:cNvPr id="18" name="TextBox 17"/>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9" name="TextBox 18"/>
          <p:cNvSpPr txBox="1"/>
          <p:nvPr/>
        </p:nvSpPr>
        <p:spPr>
          <a:xfrm>
            <a:off x="1559630" y="2558799"/>
            <a:ext cx="573967" cy="369332"/>
          </a:xfrm>
          <a:prstGeom prst="rect">
            <a:avLst/>
          </a:prstGeom>
          <a:noFill/>
        </p:spPr>
        <p:txBody>
          <a:bodyPr wrap="square" rtlCol="0">
            <a:spAutoFit/>
          </a:bodyPr>
          <a:lstStyle/>
          <a:p>
            <a:r>
              <a:rPr lang="en-US" i="1" dirty="0"/>
              <a:t>f(x)</a:t>
            </a:r>
          </a:p>
        </p:txBody>
      </p:sp>
      <p:cxnSp>
        <p:nvCxnSpPr>
          <p:cNvPr id="20" name="Straight Connector 19"/>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3"/>
                <a:stretch>
                  <a:fillRect r="-8929"/>
                </a:stretch>
              </a:blipFill>
            </p:spPr>
            <p:txBody>
              <a:bodyPr/>
              <a:lstStyle/>
              <a:p>
                <a:r>
                  <a:rPr lang="en-US">
                    <a:noFill/>
                  </a:rPr>
                  <a:t> </a:t>
                </a:r>
              </a:p>
            </p:txBody>
          </p:sp>
        </mc:Fallback>
      </mc:AlternateContent>
    </p:spTree>
    <p:extLst>
      <p:ext uri="{BB962C8B-B14F-4D97-AF65-F5344CB8AC3E}">
        <p14:creationId xmlns:p14="http://schemas.microsoft.com/office/powerpoint/2010/main" val="204365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General approach</a:t>
            </a:r>
          </a:p>
        </p:txBody>
      </p:sp>
      <p:sp>
        <p:nvSpPr>
          <p:cNvPr id="7" name="Content Placeholder 6"/>
          <p:cNvSpPr>
            <a:spLocks noGrp="1"/>
          </p:cNvSpPr>
          <p:nvPr>
            <p:ph idx="1"/>
          </p:nvPr>
        </p:nvSpPr>
        <p:spPr>
          <a:xfrm>
            <a:off x="628650" y="1825625"/>
            <a:ext cx="8007350" cy="4351338"/>
          </a:xfrm>
        </p:spPr>
        <p:txBody>
          <a:bodyPr>
            <a:normAutofit/>
          </a:bodyPr>
          <a:lstStyle/>
          <a:p>
            <a:pPr marL="0" indent="0">
              <a:buNone/>
            </a:pPr>
            <a:r>
              <a:rPr lang="en-US" sz="2400" dirty="0"/>
              <a:t>Move along parameter space in direction of negative gradient</a:t>
            </a:r>
          </a:p>
          <a:p>
            <a:pPr marL="0" indent="0">
              <a:buNone/>
            </a:pPr>
            <a:r>
              <a:rPr lang="en-US" sz="2400" dirty="0"/>
              <a:t>	</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2991846" y="3460818"/>
                <a:ext cx="229728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sub>
                          </m:sSub>
                        </m:e>
                      </m:d>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991846" y="3460818"/>
                <a:ext cx="2297289" cy="400110"/>
              </a:xfrm>
              <a:prstGeom prst="rect">
                <a:avLst/>
              </a:prstGeom>
              <a:blipFill>
                <a:blip r:embed="rId2"/>
                <a:stretch>
                  <a:fillRect b="-15385"/>
                </a:stretch>
              </a:blipFill>
            </p:spPr>
            <p:txBody>
              <a:bodyPr/>
              <a:lstStyle/>
              <a:p>
                <a:r>
                  <a:rPr lang="en-US">
                    <a:noFill/>
                  </a:rPr>
                  <a:t> </a:t>
                </a:r>
              </a:p>
            </p:txBody>
          </p:sp>
        </mc:Fallback>
      </mc:AlternateContent>
      <p:sp>
        <p:nvSpPr>
          <p:cNvPr id="15" name="TextBox 14"/>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7" name="TextBox 16"/>
          <p:cNvSpPr txBox="1"/>
          <p:nvPr/>
        </p:nvSpPr>
        <p:spPr>
          <a:xfrm>
            <a:off x="1559630" y="2558799"/>
            <a:ext cx="573968" cy="369332"/>
          </a:xfrm>
          <a:prstGeom prst="rect">
            <a:avLst/>
          </a:prstGeom>
          <a:noFill/>
        </p:spPr>
        <p:txBody>
          <a:bodyPr wrap="square" rtlCol="0">
            <a:spAutoFit/>
          </a:bodyPr>
          <a:lstStyle/>
          <a:p>
            <a:r>
              <a:rPr lang="en-US" i="1" dirty="0"/>
              <a:t>f(x)</a:t>
            </a:r>
          </a:p>
        </p:txBody>
      </p:sp>
      <p:cxnSp>
        <p:nvCxnSpPr>
          <p:cNvPr id="18" name="Straight Connector 17"/>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3567" y="368508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3"/>
                <a:stretch>
                  <a:fillRect r="-8929"/>
                </a:stretch>
              </a:blipFill>
            </p:spPr>
            <p:txBody>
              <a:bodyPr/>
              <a:lstStyle/>
              <a:p>
                <a:r>
                  <a:rPr lang="en-US">
                    <a:noFill/>
                  </a:rPr>
                  <a:t> </a:t>
                </a:r>
              </a:p>
            </p:txBody>
          </p:sp>
        </mc:Fallback>
      </mc:AlternateContent>
      <p:cxnSp>
        <p:nvCxnSpPr>
          <p:cNvPr id="22" name="Straight Connector 21"/>
          <p:cNvCxnSpPr>
            <a:cxnSpLocks/>
          </p:cNvCxnSpPr>
          <p:nvPr/>
        </p:nvCxnSpPr>
        <p:spPr>
          <a:xfrm>
            <a:off x="2788940" y="5305163"/>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53181" y="5513036"/>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653181" y="5513036"/>
                <a:ext cx="338665" cy="369332"/>
              </a:xfrm>
              <a:prstGeom prst="rect">
                <a:avLst/>
              </a:prstGeom>
              <a:blipFill>
                <a:blip r:embed="rId4"/>
                <a:stretch>
                  <a:fillRect r="-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330882" y="4292209"/>
                <a:ext cx="2094035" cy="646331"/>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a:t> = amount to move</a:t>
                </a:r>
                <a:br>
                  <a:rPr lang="en-US" dirty="0"/>
                </a:br>
                <a:r>
                  <a:rPr lang="en-US" dirty="0"/>
                  <a:t>    = </a:t>
                </a:r>
                <a:r>
                  <a:rPr lang="en-US" i="1" dirty="0"/>
                  <a:t>learning rate</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6330882" y="4292209"/>
                <a:ext cx="2094035" cy="646331"/>
              </a:xfrm>
              <a:prstGeom prst="rect">
                <a:avLst/>
              </a:prstGeom>
              <a:blipFill>
                <a:blip r:embed="rId5"/>
                <a:stretch>
                  <a:fillRect t="-4717" r="-1749" b="-14151"/>
                </a:stretch>
              </a:blipFill>
            </p:spPr>
            <p:txBody>
              <a:bodyPr/>
              <a:lstStyle/>
              <a:p>
                <a:r>
                  <a:rPr lang="en-US">
                    <a:noFill/>
                  </a:rPr>
                  <a:t> </a:t>
                </a:r>
              </a:p>
            </p:txBody>
          </p:sp>
        </mc:Fallback>
      </mc:AlternateContent>
      <p:cxnSp>
        <p:nvCxnSpPr>
          <p:cNvPr id="24" name="Straight Connector 23"/>
          <p:cNvCxnSpPr>
            <a:cxnSpLocks/>
          </p:cNvCxnSpPr>
          <p:nvPr/>
        </p:nvCxnSpPr>
        <p:spPr>
          <a:xfrm>
            <a:off x="1941689" y="3127022"/>
            <a:ext cx="1083733" cy="69991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8665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General approach</a:t>
            </a:r>
          </a:p>
        </p:txBody>
      </p:sp>
      <p:sp>
        <p:nvSpPr>
          <p:cNvPr id="7" name="Content Placeholder 6"/>
          <p:cNvSpPr>
            <a:spLocks noGrp="1"/>
          </p:cNvSpPr>
          <p:nvPr>
            <p:ph idx="1"/>
          </p:nvPr>
        </p:nvSpPr>
        <p:spPr>
          <a:xfrm>
            <a:off x="628650" y="1825625"/>
            <a:ext cx="8007350" cy="4351338"/>
          </a:xfrm>
        </p:spPr>
        <p:txBody>
          <a:bodyPr>
            <a:normAutofit/>
          </a:bodyPr>
          <a:lstStyle/>
          <a:p>
            <a:pPr marL="0" indent="0">
              <a:buNone/>
            </a:pPr>
            <a:r>
              <a:rPr lang="en-US" sz="2400" dirty="0"/>
              <a:t>Move along parameter space in direction of negative gradient.</a:t>
            </a:r>
          </a:p>
          <a:p>
            <a:pPr marL="0" indent="0">
              <a:buNone/>
            </a:pPr>
            <a:r>
              <a:rPr lang="en-US" sz="2400" dirty="0"/>
              <a:t>	</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3080457" y="3892099"/>
                <a:ext cx="24341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2</m:t>
                              </m:r>
                            </m:sub>
                          </m:sSub>
                        </m:e>
                      </m:d>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080457" y="3892099"/>
                <a:ext cx="2434166" cy="400110"/>
              </a:xfrm>
              <a:prstGeom prst="rect">
                <a:avLst/>
              </a:prstGeom>
              <a:blipFill>
                <a:blip r:embed="rId2"/>
                <a:stretch>
                  <a:fillRect b="-13636"/>
                </a:stretch>
              </a:blipFill>
            </p:spPr>
            <p:txBody>
              <a:bodyPr/>
              <a:lstStyle/>
              <a:p>
                <a:r>
                  <a:rPr lang="en-US">
                    <a:noFill/>
                  </a:rPr>
                  <a:t> </a:t>
                </a:r>
              </a:p>
            </p:txBody>
          </p:sp>
        </mc:Fallback>
      </mc:AlternateContent>
      <p:sp>
        <p:nvSpPr>
          <p:cNvPr id="15" name="TextBox 14"/>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7" name="TextBox 16"/>
          <p:cNvSpPr txBox="1"/>
          <p:nvPr/>
        </p:nvSpPr>
        <p:spPr>
          <a:xfrm>
            <a:off x="1559630" y="2558799"/>
            <a:ext cx="573964" cy="369332"/>
          </a:xfrm>
          <a:prstGeom prst="rect">
            <a:avLst/>
          </a:prstGeom>
          <a:noFill/>
        </p:spPr>
        <p:txBody>
          <a:bodyPr wrap="square" rtlCol="0">
            <a:spAutoFit/>
          </a:bodyPr>
          <a:lstStyle/>
          <a:p>
            <a:r>
              <a:rPr lang="en-US" i="1" dirty="0"/>
              <a:t>f(x)</a:t>
            </a:r>
          </a:p>
        </p:txBody>
      </p:sp>
      <p:cxnSp>
        <p:nvCxnSpPr>
          <p:cNvPr id="18" name="Straight Connector 17"/>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3567" y="368508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3"/>
                <a:stretch>
                  <a:fillRect r="-8929"/>
                </a:stretch>
              </a:blipFill>
            </p:spPr>
            <p:txBody>
              <a:bodyPr/>
              <a:lstStyle/>
              <a:p>
                <a:r>
                  <a:rPr lang="en-US">
                    <a:noFill/>
                  </a:rPr>
                  <a:t> </a:t>
                </a:r>
              </a:p>
            </p:txBody>
          </p:sp>
        </mc:Fallback>
      </mc:AlternateContent>
      <p:cxnSp>
        <p:nvCxnSpPr>
          <p:cNvPr id="22" name="Straight Connector 21"/>
          <p:cNvCxnSpPr>
            <a:cxnSpLocks/>
          </p:cNvCxnSpPr>
          <p:nvPr/>
        </p:nvCxnSpPr>
        <p:spPr>
          <a:xfrm>
            <a:off x="2788940" y="5305163"/>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53181" y="5513036"/>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653181" y="5513036"/>
                <a:ext cx="338665" cy="369332"/>
              </a:xfrm>
              <a:prstGeom prst="rect">
                <a:avLst/>
              </a:prstGeom>
              <a:blipFill>
                <a:blip r:embed="rId4"/>
                <a:stretch>
                  <a:fillRect r="-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330882" y="4292209"/>
                <a:ext cx="2094035" cy="646331"/>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a:t> = amount to move</a:t>
                </a:r>
                <a:br>
                  <a:rPr lang="en-US" dirty="0"/>
                </a:br>
                <a:r>
                  <a:rPr lang="en-US" dirty="0"/>
                  <a:t>    = </a:t>
                </a:r>
                <a:r>
                  <a:rPr lang="en-US" i="1" dirty="0"/>
                  <a:t>learning rate</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6330882" y="4292209"/>
                <a:ext cx="2094035" cy="646331"/>
              </a:xfrm>
              <a:prstGeom prst="rect">
                <a:avLst/>
              </a:prstGeom>
              <a:blipFill>
                <a:blip r:embed="rId5"/>
                <a:stretch>
                  <a:fillRect t="-4717" r="-1749" b="-14151"/>
                </a:stretch>
              </a:blipFill>
            </p:spPr>
            <p:txBody>
              <a:bodyPr/>
              <a:lstStyle/>
              <a:p>
                <a:r>
                  <a:rPr lang="en-US">
                    <a:noFill/>
                  </a:rPr>
                  <a:t> </a:t>
                </a:r>
              </a:p>
            </p:txBody>
          </p:sp>
        </mc:Fallback>
      </mc:AlternateContent>
      <p:cxnSp>
        <p:nvCxnSpPr>
          <p:cNvPr id="19" name="Straight Connector 18"/>
          <p:cNvCxnSpPr>
            <a:cxnSpLocks/>
          </p:cNvCxnSpPr>
          <p:nvPr/>
        </p:nvCxnSpPr>
        <p:spPr>
          <a:xfrm>
            <a:off x="2517422" y="3339494"/>
            <a:ext cx="541867" cy="837395"/>
          </a:xfrm>
          <a:prstGeom prst="line">
            <a:avLst/>
          </a:prstGeom>
        </p:spPr>
        <p:style>
          <a:lnRef idx="1">
            <a:schemeClr val="accent2"/>
          </a:lnRef>
          <a:fillRef idx="0">
            <a:schemeClr val="accent2"/>
          </a:fillRef>
          <a:effectRef idx="0">
            <a:schemeClr val="accent2"/>
          </a:effectRef>
          <a:fontRef idx="minor">
            <a:schemeClr val="tx1"/>
          </a:fontRef>
        </p:style>
      </p:cxnSp>
      <p:sp>
        <p:nvSpPr>
          <p:cNvPr id="24" name="Oval 23"/>
          <p:cNvSpPr/>
          <p:nvPr/>
        </p:nvSpPr>
        <p:spPr>
          <a:xfrm>
            <a:off x="2968564" y="4226101"/>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5" name="Straight Connector 24"/>
          <p:cNvCxnSpPr>
            <a:cxnSpLocks/>
          </p:cNvCxnSpPr>
          <p:nvPr/>
        </p:nvCxnSpPr>
        <p:spPr>
          <a:xfrm>
            <a:off x="3046883" y="5298547"/>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911124" y="5506420"/>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911124" y="5506420"/>
                <a:ext cx="338665" cy="369332"/>
              </a:xfrm>
              <a:prstGeom prst="rect">
                <a:avLst/>
              </a:prstGeom>
              <a:blipFill>
                <a:blip r:embed="rId6"/>
                <a:stretch>
                  <a:fillRect r="-10909"/>
                </a:stretch>
              </a:blipFill>
            </p:spPr>
            <p:txBody>
              <a:bodyPr/>
              <a:lstStyle/>
              <a:p>
                <a:r>
                  <a:rPr lang="en-US">
                    <a:noFill/>
                  </a:rPr>
                  <a:t> </a:t>
                </a:r>
              </a:p>
            </p:txBody>
          </p:sp>
        </mc:Fallback>
      </mc:AlternateContent>
    </p:spTree>
    <p:extLst>
      <p:ext uri="{BB962C8B-B14F-4D97-AF65-F5344CB8AC3E}">
        <p14:creationId xmlns:p14="http://schemas.microsoft.com/office/powerpoint/2010/main" val="2575394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General approach</a:t>
            </a:r>
          </a:p>
        </p:txBody>
      </p:sp>
      <p:sp>
        <p:nvSpPr>
          <p:cNvPr id="7" name="Content Placeholder 6"/>
          <p:cNvSpPr>
            <a:spLocks noGrp="1"/>
          </p:cNvSpPr>
          <p:nvPr>
            <p:ph idx="1"/>
          </p:nvPr>
        </p:nvSpPr>
        <p:spPr>
          <a:xfrm>
            <a:off x="628650" y="1825625"/>
            <a:ext cx="8007350" cy="4351338"/>
          </a:xfrm>
        </p:spPr>
        <p:txBody>
          <a:bodyPr>
            <a:normAutofit/>
          </a:bodyPr>
          <a:lstStyle/>
          <a:p>
            <a:pPr marL="0" indent="0">
              <a:buNone/>
            </a:pPr>
            <a:r>
              <a:rPr lang="en-US" sz="2400" dirty="0"/>
              <a:t>Stop when we don’t move any more.</a:t>
            </a:r>
          </a:p>
          <a:p>
            <a:pPr marL="0" indent="0">
              <a:buNone/>
            </a:pPr>
            <a:r>
              <a:rPr lang="en-US" sz="2400" dirty="0"/>
              <a:t>	</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5184518" y="4358003"/>
                <a:ext cx="3039342" cy="7315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𝑠𝑡𝑜𝑝</m:t>
                          </m:r>
                        </m:sub>
                      </m:sSub>
                      <m:r>
                        <a:rPr lang="en-US" sz="2000" b="0" i="1" smtClean="0">
                          <a:latin typeface="Cambria Math" panose="02040503050406030204" pitchFamily="18" charset="0"/>
                          <a:ea typeface="Cambria Math" panose="02040503050406030204" pitchFamily="18" charset="0"/>
                        </a:rPr>
                        <m:t>:</m:t>
                      </m:r>
                    </m:oMath>
                  </m:oMathPara>
                </a14:m>
                <a:br>
                  <a:rPr lang="en-US" sz="2000" b="0" i="1" dirty="0">
                    <a:latin typeface="Cambria Math" panose="02040503050406030204" pitchFamily="18" charset="0"/>
                    <a:ea typeface="Cambria Math" panose="02040503050406030204" pitchFamily="18" charset="0"/>
                  </a:rPr>
                </a:b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oMath>
                </a14:m>
                <a:r>
                  <a:rPr lang="en-US" sz="2000" dirty="0"/>
                  <a:t> 0</a:t>
                </a:r>
              </a:p>
            </p:txBody>
          </p:sp>
        </mc:Choice>
        <mc:Fallback xmlns="">
          <p:sp>
            <p:nvSpPr>
              <p:cNvPr id="16" name="TextBox 15"/>
              <p:cNvSpPr txBox="1">
                <a:spLocks noRot="1" noChangeAspect="1" noMove="1" noResize="1" noEditPoints="1" noAdjustHandles="1" noChangeArrowheads="1" noChangeShapeType="1" noTextEdit="1"/>
              </p:cNvSpPr>
              <p:nvPr/>
            </p:nvSpPr>
            <p:spPr>
              <a:xfrm>
                <a:off x="5184518" y="4358003"/>
                <a:ext cx="3039342" cy="731547"/>
              </a:xfrm>
              <a:prstGeom prst="rect">
                <a:avLst/>
              </a:prstGeom>
              <a:blipFill>
                <a:blip r:embed="rId2"/>
                <a:stretch>
                  <a:fillRect b="-14167"/>
                </a:stretch>
              </a:blipFill>
            </p:spPr>
            <p:txBody>
              <a:bodyPr/>
              <a:lstStyle/>
              <a:p>
                <a:r>
                  <a:rPr lang="en-US">
                    <a:noFill/>
                  </a:rPr>
                  <a:t> </a:t>
                </a:r>
              </a:p>
            </p:txBody>
          </p:sp>
        </mc:Fallback>
      </mc:AlternateContent>
      <p:sp>
        <p:nvSpPr>
          <p:cNvPr id="15" name="TextBox 14"/>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17" name="TextBox 16"/>
          <p:cNvSpPr txBox="1"/>
          <p:nvPr/>
        </p:nvSpPr>
        <p:spPr>
          <a:xfrm>
            <a:off x="1559630" y="2558799"/>
            <a:ext cx="573967" cy="369332"/>
          </a:xfrm>
          <a:prstGeom prst="rect">
            <a:avLst/>
          </a:prstGeom>
          <a:noFill/>
        </p:spPr>
        <p:txBody>
          <a:bodyPr wrap="square" rtlCol="0">
            <a:spAutoFit/>
          </a:bodyPr>
          <a:lstStyle/>
          <a:p>
            <a:r>
              <a:rPr lang="en-US" i="1" dirty="0"/>
              <a:t>f(x)</a:t>
            </a:r>
          </a:p>
        </p:txBody>
      </p:sp>
      <p:cxnSp>
        <p:nvCxnSpPr>
          <p:cNvPr id="18" name="Straight Connector 17"/>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3567" y="368508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3"/>
                <a:stretch>
                  <a:fillRect r="-8929"/>
                </a:stretch>
              </a:blipFill>
            </p:spPr>
            <p:txBody>
              <a:bodyPr/>
              <a:lstStyle/>
              <a:p>
                <a:r>
                  <a:rPr lang="en-US">
                    <a:noFill/>
                  </a:rPr>
                  <a:t> </a:t>
                </a:r>
              </a:p>
            </p:txBody>
          </p:sp>
        </mc:Fallback>
      </mc:AlternateContent>
      <p:cxnSp>
        <p:nvCxnSpPr>
          <p:cNvPr id="22" name="Straight Connector 21"/>
          <p:cNvCxnSpPr>
            <a:cxnSpLocks/>
          </p:cNvCxnSpPr>
          <p:nvPr/>
        </p:nvCxnSpPr>
        <p:spPr>
          <a:xfrm>
            <a:off x="2788940" y="5305163"/>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53181" y="5513036"/>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653181" y="5513036"/>
                <a:ext cx="338665" cy="369332"/>
              </a:xfrm>
              <a:prstGeom prst="rect">
                <a:avLst/>
              </a:prstGeom>
              <a:blipFill>
                <a:blip r:embed="rId4"/>
                <a:stretch>
                  <a:fillRect r="-10714"/>
                </a:stretch>
              </a:blipFill>
            </p:spPr>
            <p:txBody>
              <a:bodyPr/>
              <a:lstStyle/>
              <a:p>
                <a:r>
                  <a:rPr lang="en-US">
                    <a:noFill/>
                  </a:rPr>
                  <a:t> </a:t>
                </a:r>
              </a:p>
            </p:txBody>
          </p:sp>
        </mc:Fallback>
      </mc:AlternateContent>
      <p:sp>
        <p:nvSpPr>
          <p:cNvPr id="24" name="Oval 23"/>
          <p:cNvSpPr/>
          <p:nvPr/>
        </p:nvSpPr>
        <p:spPr>
          <a:xfrm>
            <a:off x="2968564" y="4226101"/>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5" name="Straight Connector 24"/>
          <p:cNvCxnSpPr>
            <a:cxnSpLocks/>
          </p:cNvCxnSpPr>
          <p:nvPr/>
        </p:nvCxnSpPr>
        <p:spPr>
          <a:xfrm>
            <a:off x="3046883" y="5298547"/>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911124" y="5506420"/>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911124" y="5506420"/>
                <a:ext cx="338665" cy="369332"/>
              </a:xfrm>
              <a:prstGeom prst="rect">
                <a:avLst/>
              </a:prstGeom>
              <a:blipFill>
                <a:blip r:embed="rId5"/>
                <a:stretch>
                  <a:fillRect r="-10909"/>
                </a:stretch>
              </a:blipFill>
            </p:spPr>
            <p:txBody>
              <a:bodyPr/>
              <a:lstStyle/>
              <a:p>
                <a:r>
                  <a:rPr lang="en-US">
                    <a:noFill/>
                  </a:rPr>
                  <a:t> </a:t>
                </a:r>
              </a:p>
            </p:txBody>
          </p:sp>
        </mc:Fallback>
      </mc:AlternateContent>
      <p:sp>
        <p:nvSpPr>
          <p:cNvPr id="27" name="Oval 26"/>
          <p:cNvSpPr/>
          <p:nvPr/>
        </p:nvSpPr>
        <p:spPr>
          <a:xfrm>
            <a:off x="3090628" y="4725616"/>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p:cNvSpPr/>
          <p:nvPr/>
        </p:nvSpPr>
        <p:spPr>
          <a:xfrm>
            <a:off x="3249789" y="502714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3459631" y="5138473"/>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p:cNvSpPr/>
          <p:nvPr/>
        </p:nvSpPr>
        <p:spPr>
          <a:xfrm>
            <a:off x="3606799" y="5183629"/>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3728861" y="519083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2" name="Straight Connector 31"/>
          <p:cNvCxnSpPr>
            <a:cxnSpLocks/>
          </p:cNvCxnSpPr>
          <p:nvPr/>
        </p:nvCxnSpPr>
        <p:spPr>
          <a:xfrm>
            <a:off x="3774310" y="5298547"/>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638551" y="5506420"/>
                <a:ext cx="33866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𝑠𝑡𝑜𝑝</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3638551" y="5506420"/>
                <a:ext cx="338665" cy="390748"/>
              </a:xfrm>
              <a:prstGeom prst="rect">
                <a:avLst/>
              </a:prstGeom>
              <a:blipFill>
                <a:blip r:embed="rId6"/>
                <a:stretch>
                  <a:fillRect r="-92727" b="-6250"/>
                </a:stretch>
              </a:blipFill>
            </p:spPr>
            <p:txBody>
              <a:bodyPr/>
              <a:lstStyle/>
              <a:p>
                <a:r>
                  <a:rPr lang="en-US">
                    <a:noFill/>
                  </a:rPr>
                  <a:t> </a:t>
                </a:r>
              </a:p>
            </p:txBody>
          </p:sp>
        </mc:Fallback>
      </mc:AlternateContent>
    </p:spTree>
    <p:extLst>
      <p:ext uri="{BB962C8B-B14F-4D97-AF65-F5344CB8AC3E}">
        <p14:creationId xmlns:p14="http://schemas.microsoft.com/office/powerpoint/2010/main" val="2689284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sp>
        <p:nvSpPr>
          <p:cNvPr id="3" name="Content Placeholder 2"/>
          <p:cNvSpPr>
            <a:spLocks noGrp="1"/>
          </p:cNvSpPr>
          <p:nvPr>
            <p:ph idx="1"/>
          </p:nvPr>
        </p:nvSpPr>
        <p:spPr>
          <a:xfrm>
            <a:off x="628649" y="1825625"/>
            <a:ext cx="8097661" cy="4351338"/>
          </a:xfrm>
        </p:spPr>
        <p:txBody>
          <a:bodyPr>
            <a:normAutofit fontScale="92500" lnSpcReduction="20000"/>
          </a:bodyPr>
          <a:lstStyle/>
          <a:p>
            <a:r>
              <a:rPr lang="en-US" dirty="0"/>
              <a:t>Optimizer for functions.</a:t>
            </a:r>
          </a:p>
          <a:p>
            <a:r>
              <a:rPr lang="en-US" dirty="0"/>
              <a:t>Guaranteed to find optimum for convex functions.</a:t>
            </a:r>
          </a:p>
          <a:p>
            <a:pPr lvl="1"/>
            <a:r>
              <a:rPr lang="en-US" dirty="0"/>
              <a:t>Non-convex = find </a:t>
            </a:r>
            <a:r>
              <a:rPr lang="en-US" i="1" dirty="0"/>
              <a:t>local </a:t>
            </a:r>
            <a:r>
              <a:rPr lang="en-US" dirty="0"/>
              <a:t>optimum.</a:t>
            </a:r>
          </a:p>
          <a:p>
            <a:pPr lvl="1"/>
            <a:r>
              <a:rPr lang="en-US" dirty="0"/>
              <a:t>Most vision problems aren’t convex.</a:t>
            </a:r>
          </a:p>
          <a:p>
            <a:endParaRPr lang="en-US" dirty="0"/>
          </a:p>
          <a:p>
            <a:endParaRPr lang="en-US" dirty="0"/>
          </a:p>
          <a:p>
            <a:r>
              <a:rPr lang="en-US" dirty="0"/>
              <a:t>Works for multi-variate functions.</a:t>
            </a:r>
          </a:p>
          <a:p>
            <a:pPr lvl="1"/>
            <a:r>
              <a:rPr lang="en-US" dirty="0"/>
              <a:t>Need to compute matrix of </a:t>
            </a:r>
            <a:r>
              <a:rPr lang="en-US" i="1" dirty="0"/>
              <a:t>partial derivatives (“Jacobian”)</a:t>
            </a:r>
          </a:p>
        </p:txBody>
      </p:sp>
      <p:grpSp>
        <p:nvGrpSpPr>
          <p:cNvPr id="11" name="Group 10">
            <a:extLst>
              <a:ext uri="{FF2B5EF4-FFF2-40B4-BE49-F238E27FC236}">
                <a16:creationId xmlns:a16="http://schemas.microsoft.com/office/drawing/2014/main" id="{A4974B4E-52CA-4842-B3DF-567D6BA3E361}"/>
              </a:ext>
            </a:extLst>
          </p:cNvPr>
          <p:cNvGrpSpPr/>
          <p:nvPr/>
        </p:nvGrpSpPr>
        <p:grpSpPr>
          <a:xfrm>
            <a:off x="6320413" y="2753248"/>
            <a:ext cx="2194937" cy="1515961"/>
            <a:chOff x="943895" y="2558799"/>
            <a:chExt cx="4920683" cy="3398533"/>
          </a:xfrm>
        </p:grpSpPr>
        <p:cxnSp>
          <p:nvCxnSpPr>
            <p:cNvPr id="5" name="Straight Connector 4">
              <a:extLst>
                <a:ext uri="{FF2B5EF4-FFF2-40B4-BE49-F238E27FC236}">
                  <a16:creationId xmlns:a16="http://schemas.microsoft.com/office/drawing/2014/main" id="{236B4C18-CDDD-40EF-BB49-1EEC6CC7343E}"/>
                </a:ext>
              </a:extLst>
            </p:cNvPr>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B1DA3DFE-C5EE-47E1-A98A-1AB4D7AD1F74}"/>
                </a:ext>
              </a:extLst>
            </p:cNvPr>
            <p:cNvGrpSpPr/>
            <p:nvPr/>
          </p:nvGrpSpPr>
          <p:grpSpPr>
            <a:xfrm>
              <a:off x="943895" y="2558799"/>
              <a:ext cx="4920683" cy="3398533"/>
              <a:chOff x="943895" y="2558799"/>
              <a:chExt cx="4920683" cy="3398533"/>
            </a:xfrm>
          </p:grpSpPr>
          <p:cxnSp>
            <p:nvCxnSpPr>
              <p:cNvPr id="4" name="Straight Connector 3">
                <a:extLst>
                  <a:ext uri="{FF2B5EF4-FFF2-40B4-BE49-F238E27FC236}">
                    <a16:creationId xmlns:a16="http://schemas.microsoft.com/office/drawing/2014/main" id="{52D59F2F-849F-49C4-AB93-967329D972A7}"/>
                  </a:ext>
                </a:extLst>
              </p:cNvPr>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7AECBEBD-8C28-4F78-BBA1-AA79F448E64A}"/>
                  </a:ext>
                </a:extLst>
              </p:cNvPr>
              <p:cNvSpPr txBox="1"/>
              <p:nvPr/>
            </p:nvSpPr>
            <p:spPr>
              <a:xfrm>
                <a:off x="5514623" y="5588000"/>
                <a:ext cx="349955" cy="369332"/>
              </a:xfrm>
              <a:prstGeom prst="rect">
                <a:avLst/>
              </a:prstGeom>
              <a:noFill/>
            </p:spPr>
            <p:txBody>
              <a:bodyPr wrap="square" rtlCol="0">
                <a:spAutoFit/>
              </a:bodyPr>
              <a:lstStyle/>
              <a:p>
                <a:r>
                  <a:rPr lang="en-US" i="1" dirty="0"/>
                  <a:t>x</a:t>
                </a:r>
                <a:endParaRPr lang="en-US" dirty="0"/>
              </a:p>
            </p:txBody>
          </p:sp>
          <p:sp>
            <p:nvSpPr>
              <p:cNvPr id="7" name="TextBox 6">
                <a:extLst>
                  <a:ext uri="{FF2B5EF4-FFF2-40B4-BE49-F238E27FC236}">
                    <a16:creationId xmlns:a16="http://schemas.microsoft.com/office/drawing/2014/main" id="{40D913CB-B240-418D-96FD-11800822D204}"/>
                  </a:ext>
                </a:extLst>
              </p:cNvPr>
              <p:cNvSpPr txBox="1"/>
              <p:nvPr/>
            </p:nvSpPr>
            <p:spPr>
              <a:xfrm>
                <a:off x="943895" y="2558799"/>
                <a:ext cx="1291303" cy="827981"/>
              </a:xfrm>
              <a:prstGeom prst="rect">
                <a:avLst/>
              </a:prstGeom>
              <a:noFill/>
            </p:spPr>
            <p:txBody>
              <a:bodyPr wrap="square" rtlCol="0">
                <a:spAutoFit/>
              </a:bodyPr>
              <a:lstStyle/>
              <a:p>
                <a:r>
                  <a:rPr lang="en-US" i="1" dirty="0"/>
                  <a:t>f(x)</a:t>
                </a:r>
              </a:p>
            </p:txBody>
          </p:sp>
          <p:sp>
            <p:nvSpPr>
              <p:cNvPr id="9" name="Freeform: Shape 8">
                <a:extLst>
                  <a:ext uri="{FF2B5EF4-FFF2-40B4-BE49-F238E27FC236}">
                    <a16:creationId xmlns:a16="http://schemas.microsoft.com/office/drawing/2014/main" id="{BAFECEE0-A8D0-4413-9BCF-F1E236866176}"/>
                  </a:ext>
                </a:extLst>
              </p:cNvPr>
              <p:cNvSpPr/>
              <p:nvPr/>
            </p:nvSpPr>
            <p:spPr>
              <a:xfrm>
                <a:off x="2361363" y="3305908"/>
                <a:ext cx="3064747" cy="2059920"/>
              </a:xfrm>
              <a:custGeom>
                <a:avLst/>
                <a:gdLst>
                  <a:gd name="connsiteX0" fmla="*/ 0 w 3064747"/>
                  <a:gd name="connsiteY0" fmla="*/ 20097 h 2059920"/>
                  <a:gd name="connsiteX1" fmla="*/ 1557494 w 3064747"/>
                  <a:gd name="connsiteY1" fmla="*/ 2059912 h 2059920"/>
                  <a:gd name="connsiteX2" fmla="*/ 3064747 w 3064747"/>
                  <a:gd name="connsiteY2" fmla="*/ 0 h 2059920"/>
                </a:gdLst>
                <a:ahLst/>
                <a:cxnLst>
                  <a:cxn ang="0">
                    <a:pos x="connsiteX0" y="connsiteY0"/>
                  </a:cxn>
                  <a:cxn ang="0">
                    <a:pos x="connsiteX1" y="connsiteY1"/>
                  </a:cxn>
                  <a:cxn ang="0">
                    <a:pos x="connsiteX2" y="connsiteY2"/>
                  </a:cxn>
                </a:cxnLst>
                <a:rect l="l" t="t" r="r" b="b"/>
                <a:pathLst>
                  <a:path w="3064747" h="2059920">
                    <a:moveTo>
                      <a:pt x="0" y="20097"/>
                    </a:moveTo>
                    <a:cubicBezTo>
                      <a:pt x="523351" y="1041679"/>
                      <a:pt x="1046703" y="2063261"/>
                      <a:pt x="1557494" y="2059912"/>
                    </a:cubicBezTo>
                    <a:cubicBezTo>
                      <a:pt x="2068285" y="2056563"/>
                      <a:pt x="2811864" y="432079"/>
                      <a:pt x="306474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054234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Why would I use this over Least Squares?</a:t>
            </a:r>
          </a:p>
        </p:txBody>
      </p:sp>
      <p:sp>
        <p:nvSpPr>
          <p:cNvPr id="3" name="Content Placeholder 2"/>
          <p:cNvSpPr>
            <a:spLocks noGrp="1"/>
          </p:cNvSpPr>
          <p:nvPr>
            <p:ph idx="1"/>
          </p:nvPr>
        </p:nvSpPr>
        <p:spPr/>
        <p:txBody>
          <a:bodyPr>
            <a:normAutofit lnSpcReduction="10000"/>
          </a:bodyPr>
          <a:lstStyle/>
          <a:p>
            <a:pPr marL="0" indent="0">
              <a:buNone/>
            </a:pPr>
            <a:r>
              <a:rPr lang="en-US" dirty="0"/>
              <a:t>If my function is convex, </a:t>
            </a:r>
            <a:br>
              <a:rPr lang="en-US" dirty="0"/>
            </a:br>
            <a:r>
              <a:rPr lang="en-US" dirty="0"/>
              <a:t>why can’t I just use linear least squares?</a:t>
            </a:r>
          </a:p>
          <a:p>
            <a:endParaRPr lang="en-US" dirty="0"/>
          </a:p>
          <a:p>
            <a:endParaRPr lang="en-US" dirty="0"/>
          </a:p>
          <a:p>
            <a:endParaRPr lang="en-US" dirty="0"/>
          </a:p>
          <a:p>
            <a:endParaRPr lang="en-US" dirty="0"/>
          </a:p>
          <a:p>
            <a:pPr marL="0" indent="0">
              <a:buNone/>
            </a:pPr>
            <a:r>
              <a:rPr lang="en-US" dirty="0"/>
              <a:t>Analytic solution = normal equations</a:t>
            </a:r>
          </a:p>
          <a:p>
            <a:endParaRPr lang="en-US" dirty="0"/>
          </a:p>
          <a:p>
            <a:pPr marL="0" indent="0">
              <a:buNone/>
            </a:pPr>
            <a:r>
              <a:rPr lang="en-US" dirty="0"/>
              <a:t>You can, yes.</a:t>
            </a:r>
          </a:p>
          <a:p>
            <a:endParaRPr lang="en-US" dirty="0"/>
          </a:p>
          <a:p>
            <a:endParaRPr lang="en-US" dirty="0"/>
          </a:p>
        </p:txBody>
      </p:sp>
      <p:pic>
        <p:nvPicPr>
          <p:cNvPr id="4" name="Picture 3"/>
          <p:cNvPicPr>
            <a:picLocks noChangeAspect="1"/>
          </p:cNvPicPr>
          <p:nvPr/>
        </p:nvPicPr>
        <p:blipFill>
          <a:blip r:embed="rId3"/>
          <a:stretch>
            <a:fillRect/>
          </a:stretch>
        </p:blipFill>
        <p:spPr>
          <a:xfrm>
            <a:off x="957262" y="2593977"/>
            <a:ext cx="1914525" cy="619125"/>
          </a:xfrm>
          <a:prstGeom prst="rect">
            <a:avLst/>
          </a:prstGeom>
        </p:spPr>
      </p:pic>
      <p:pic>
        <p:nvPicPr>
          <p:cNvPr id="5" name="Picture 4"/>
          <p:cNvPicPr>
            <a:picLocks noChangeAspect="1"/>
          </p:cNvPicPr>
          <p:nvPr/>
        </p:nvPicPr>
        <p:blipFill>
          <a:blip r:embed="rId4"/>
          <a:stretch>
            <a:fillRect/>
          </a:stretch>
        </p:blipFill>
        <p:spPr>
          <a:xfrm>
            <a:off x="957262" y="3145635"/>
            <a:ext cx="2876550" cy="533400"/>
          </a:xfrm>
          <a:prstGeom prst="rect">
            <a:avLst/>
          </a:prstGeom>
        </p:spPr>
      </p:pic>
      <p:pic>
        <p:nvPicPr>
          <p:cNvPr id="6" name="Picture 5"/>
          <p:cNvPicPr>
            <a:picLocks noChangeAspect="1"/>
          </p:cNvPicPr>
          <p:nvPr/>
        </p:nvPicPr>
        <p:blipFill>
          <a:blip r:embed="rId5"/>
          <a:stretch>
            <a:fillRect/>
          </a:stretch>
        </p:blipFill>
        <p:spPr>
          <a:xfrm>
            <a:off x="828674" y="3679035"/>
            <a:ext cx="3619500" cy="5715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85B32B-F993-473A-B194-64A0B554CF2B}"/>
                  </a:ext>
                </a:extLst>
              </p:cNvPr>
              <p:cNvSpPr txBox="1"/>
              <p:nvPr/>
            </p:nvSpPr>
            <p:spPr>
              <a:xfrm>
                <a:off x="6305341" y="4502493"/>
                <a:ext cx="22754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𝐴</m:t>
                              </m:r>
                            </m:e>
                          </m:d>
                        </m:e>
                        <m:sup>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𝑏</m:t>
                      </m:r>
                    </m:oMath>
                  </m:oMathPara>
                </a14:m>
                <a:endParaRPr lang="en-US" sz="2400" dirty="0"/>
              </a:p>
            </p:txBody>
          </p:sp>
        </mc:Choice>
        <mc:Fallback xmlns="">
          <p:sp>
            <p:nvSpPr>
              <p:cNvPr id="7" name="TextBox 6">
                <a:extLst>
                  <a:ext uri="{FF2B5EF4-FFF2-40B4-BE49-F238E27FC236}">
                    <a16:creationId xmlns:a16="http://schemas.microsoft.com/office/drawing/2014/main" id="{2D85B32B-F993-473A-B194-64A0B554CF2B}"/>
                  </a:ext>
                </a:extLst>
              </p:cNvPr>
              <p:cNvSpPr txBox="1">
                <a:spLocks noRot="1" noChangeAspect="1" noMove="1" noResize="1" noEditPoints="1" noAdjustHandles="1" noChangeArrowheads="1" noChangeShapeType="1" noTextEdit="1"/>
              </p:cNvSpPr>
              <p:nvPr/>
            </p:nvSpPr>
            <p:spPr>
              <a:xfrm>
                <a:off x="6305341" y="4502493"/>
                <a:ext cx="2275431" cy="369332"/>
              </a:xfrm>
              <a:prstGeom prst="rect">
                <a:avLst/>
              </a:prstGeom>
              <a:blipFill>
                <a:blip r:embed="rId6"/>
                <a:stretch>
                  <a:fillRect l="-1337" t="-1667" r="-2406" b="-8333"/>
                </a:stretch>
              </a:blipFill>
            </p:spPr>
            <p:txBody>
              <a:bodyPr/>
              <a:lstStyle/>
              <a:p>
                <a:r>
                  <a:rPr lang="en-US">
                    <a:noFill/>
                  </a:rPr>
                  <a:t> </a:t>
                </a:r>
              </a:p>
            </p:txBody>
          </p:sp>
        </mc:Fallback>
      </mc:AlternateContent>
    </p:spTree>
    <p:extLst>
      <p:ext uri="{BB962C8B-B14F-4D97-AF65-F5344CB8AC3E}">
        <p14:creationId xmlns:p14="http://schemas.microsoft.com/office/powerpoint/2010/main" val="382675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F02BCA-606B-4E6D-A4EF-C705EAF10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203" y="8709"/>
            <a:ext cx="6849595" cy="6840582"/>
          </a:xfrm>
          <a:prstGeom prst="rect">
            <a:avLst/>
          </a:prstGeom>
        </p:spPr>
      </p:pic>
    </p:spTree>
    <p:extLst>
      <p:ext uri="{BB962C8B-B14F-4D97-AF65-F5344CB8AC3E}">
        <p14:creationId xmlns:p14="http://schemas.microsoft.com/office/powerpoint/2010/main" val="102631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Why would I use this over Least Squares?</a:t>
            </a:r>
          </a:p>
        </p:txBody>
      </p:sp>
      <p:sp>
        <p:nvSpPr>
          <p:cNvPr id="3" name="Content Placeholder 2"/>
          <p:cNvSpPr>
            <a:spLocks noGrp="1"/>
          </p:cNvSpPr>
          <p:nvPr>
            <p:ph idx="1"/>
          </p:nvPr>
        </p:nvSpPr>
        <p:spPr/>
        <p:txBody>
          <a:bodyPr>
            <a:normAutofit/>
          </a:bodyPr>
          <a:lstStyle/>
          <a:p>
            <a:pPr marL="0" indent="0">
              <a:buNone/>
            </a:pPr>
            <a:r>
              <a:rPr lang="en-US" dirty="0"/>
              <a:t>But now imagine that I have 1,000,000 data points.</a:t>
            </a:r>
          </a:p>
          <a:p>
            <a:pPr marL="0" indent="0">
              <a:buNone/>
            </a:pPr>
            <a:r>
              <a:rPr lang="en-US" dirty="0"/>
              <a:t>Matrices are _huge_.</a:t>
            </a:r>
          </a:p>
          <a:p>
            <a:endParaRPr lang="en-US" dirty="0"/>
          </a:p>
          <a:p>
            <a:pPr marL="0" indent="0">
              <a:buNone/>
            </a:pPr>
            <a:r>
              <a:rPr lang="en-US" dirty="0"/>
              <a:t>Even for convex functions, gradient descent allows me to iteratively solve the solution without requiring very large matrices.</a:t>
            </a:r>
          </a:p>
          <a:p>
            <a:pPr marL="0" indent="0">
              <a:buNone/>
            </a:pPr>
            <a:endParaRPr lang="en-US" dirty="0"/>
          </a:p>
          <a:p>
            <a:pPr marL="0" indent="0">
              <a:buNone/>
            </a:pPr>
            <a:r>
              <a:rPr lang="en-US" dirty="0"/>
              <a:t>We’ll see how.</a:t>
            </a:r>
          </a:p>
          <a:p>
            <a:endParaRPr lang="en-US" dirty="0"/>
          </a:p>
          <a:p>
            <a:endParaRPr lang="en-US" dirty="0"/>
          </a:p>
        </p:txBody>
      </p:sp>
    </p:spTree>
    <p:extLst>
      <p:ext uri="{BB962C8B-B14F-4D97-AF65-F5344CB8AC3E}">
        <p14:creationId xmlns:p14="http://schemas.microsoft.com/office/powerpoint/2010/main" val="69893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NN with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𝑖</m:t>
                        </m:r>
                      </m:sup>
                    </m:sSup>
                  </m:oMath>
                </a14:m>
                <a:r>
                  <a:rPr lang="en-US" dirty="0"/>
                  <a:t> = </a:t>
                </a:r>
                <a:r>
                  <a:rPr lang="en-US" i="1" dirty="0"/>
                  <a:t>n</a:t>
                </a:r>
                <a:r>
                  <a:rPr lang="en-US" dirty="0"/>
                  <a:t> training examples</a:t>
                </a:r>
              </a:p>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 feed forward neural network</a:t>
                </a:r>
              </a:p>
              <a:p>
                <a:r>
                  <a:rPr lang="en-US" dirty="0"/>
                  <a:t>L(</a:t>
                </a:r>
                <a:r>
                  <a:rPr lang="en-US" b="1" dirty="0"/>
                  <a:t>x</a:t>
                </a:r>
                <a:r>
                  <a:rPr lang="en-US" dirty="0"/>
                  <a:t>, y; </a:t>
                </a:r>
                <a:r>
                  <a:rPr lang="el-GR" b="1" dirty="0"/>
                  <a:t>θ</a:t>
                </a:r>
                <a:r>
                  <a:rPr lang="en-US" dirty="0"/>
                  <a:t>) = some </a:t>
                </a:r>
                <a:r>
                  <a:rPr lang="en-US" i="1" dirty="0"/>
                  <a:t>loss function</a:t>
                </a:r>
              </a:p>
              <a:p>
                <a:endParaRPr lang="en-US" i="1" dirty="0"/>
              </a:p>
              <a:p>
                <a:r>
                  <a:rPr lang="en-US" i="1" dirty="0"/>
                  <a:t>Loss function</a:t>
                </a:r>
                <a:r>
                  <a:rPr lang="en-US" dirty="0"/>
                  <a:t> measures how ‘good’ our network is at classifying the training examples </a:t>
                </a:r>
                <a:r>
                  <a:rPr lang="en-US" dirty="0" err="1"/>
                  <a:t>wrt</a:t>
                </a:r>
                <a:r>
                  <a:rPr lang="en-US" dirty="0"/>
                  <a:t>. the parameters of the model (the perceptron weights).</a:t>
                </a: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265828" y="3152728"/>
                <a:ext cx="2113464"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𝑛</m:t>
                          </m:r>
                        </m:den>
                      </m:f>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𝑛</m:t>
                          </m:r>
                        </m:sup>
                        <m:e>
                          <m:sSup>
                            <m:sSupPr>
                              <m:ctrlPr>
                                <a:rPr lang="en-US" i="1">
                                  <a:solidFill>
                                    <a:schemeClr val="bg1"/>
                                  </a:solidFill>
                                  <a:latin typeface="Cambria Math" panose="02040503050406030204" pitchFamily="18" charset="0"/>
                                </a:rPr>
                              </m:ctrlPr>
                            </m:sSupPr>
                            <m:e>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𝑓</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𝑥</m:t>
                                          </m:r>
                                        </m:e>
                                        <m:sup>
                                          <m:r>
                                            <a:rPr lang="en-US" i="1">
                                              <a:solidFill>
                                                <a:schemeClr val="bg1"/>
                                              </a:solidFill>
                                              <a:latin typeface="Cambria Math" panose="02040503050406030204" pitchFamily="18" charset="0"/>
                                            </a:rPr>
                                            <m:t>𝑖</m:t>
                                          </m:r>
                                        </m:sup>
                                      </m:sSup>
                                    </m:e>
                                  </m:d>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𝑦</m:t>
                                      </m:r>
                                    </m:e>
                                    <m:sup>
                                      <m:r>
                                        <a:rPr lang="en-US" i="1">
                                          <a:solidFill>
                                            <a:schemeClr val="bg1"/>
                                          </a:solidFill>
                                          <a:latin typeface="Cambria Math" panose="02040503050406030204" pitchFamily="18" charset="0"/>
                                        </a:rPr>
                                        <m:t>𝑖</m:t>
                                      </m:r>
                                    </m:sup>
                                  </m:sSup>
                                </m:e>
                              </m:d>
                            </m:e>
                            <m:sup>
                              <m:r>
                                <a:rPr lang="en-US" i="1">
                                  <a:solidFill>
                                    <a:schemeClr val="bg1"/>
                                  </a:solidFill>
                                  <a:latin typeface="Cambria Math" panose="02040503050406030204" pitchFamily="18" charset="0"/>
                                </a:rPr>
                                <m:t>2</m:t>
                              </m:r>
                            </m:sup>
                          </m:sSup>
                        </m:e>
                      </m:nary>
                    </m:oMath>
                  </m:oMathPara>
                </a14:m>
                <a:endParaRPr lang="en-US" dirty="0">
                  <a:solidFill>
                    <a:schemeClr val="bg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9265828" y="3152728"/>
                <a:ext cx="2113464" cy="84856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567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Train NN with Gradient Descent</a:t>
            </a:r>
          </a:p>
        </p:txBody>
      </p:sp>
      <p:cxnSp>
        <p:nvCxnSpPr>
          <p:cNvPr id="9" name="Straight Connector 8"/>
          <p:cNvCxnSpPr/>
          <p:nvPr/>
        </p:nvCxnSpPr>
        <p:spPr>
          <a:xfrm>
            <a:off x="2223911" y="2810933"/>
            <a:ext cx="0" cy="2619023"/>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212622" y="5418667"/>
            <a:ext cx="353342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Freeform: Shape 13"/>
          <p:cNvSpPr/>
          <p:nvPr/>
        </p:nvSpPr>
        <p:spPr>
          <a:xfrm>
            <a:off x="2235201" y="3335083"/>
            <a:ext cx="3454400" cy="1914252"/>
          </a:xfrm>
          <a:custGeom>
            <a:avLst/>
            <a:gdLst>
              <a:gd name="connsiteX0" fmla="*/ 0 w 3454400"/>
              <a:gd name="connsiteY0" fmla="*/ 16911 h 1914252"/>
              <a:gd name="connsiteX1" fmla="*/ 508000 w 3454400"/>
              <a:gd name="connsiteY1" fmla="*/ 366866 h 1914252"/>
              <a:gd name="connsiteX2" fmla="*/ 801511 w 3454400"/>
              <a:gd name="connsiteY2" fmla="*/ 999044 h 1914252"/>
              <a:gd name="connsiteX3" fmla="*/ 970844 w 3454400"/>
              <a:gd name="connsiteY3" fmla="*/ 1665089 h 1914252"/>
              <a:gd name="connsiteX4" fmla="*/ 1535289 w 3454400"/>
              <a:gd name="connsiteY4" fmla="*/ 1913444 h 1914252"/>
              <a:gd name="connsiteX5" fmla="*/ 2212622 w 3454400"/>
              <a:gd name="connsiteY5" fmla="*/ 1710244 h 1914252"/>
              <a:gd name="connsiteX6" fmla="*/ 2641600 w 3454400"/>
              <a:gd name="connsiteY6" fmla="*/ 908733 h 1914252"/>
              <a:gd name="connsiteX7" fmla="*/ 2968977 w 3454400"/>
              <a:gd name="connsiteY7" fmla="*/ 389444 h 1914252"/>
              <a:gd name="connsiteX8" fmla="*/ 3454400 w 3454400"/>
              <a:gd name="connsiteY8" fmla="*/ 5622 h 19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400" h="1914252">
                <a:moveTo>
                  <a:pt x="0" y="16911"/>
                </a:moveTo>
                <a:cubicBezTo>
                  <a:pt x="187207" y="110044"/>
                  <a:pt x="374415" y="203177"/>
                  <a:pt x="508000" y="366866"/>
                </a:cubicBezTo>
                <a:cubicBezTo>
                  <a:pt x="641585" y="530555"/>
                  <a:pt x="724370" y="782674"/>
                  <a:pt x="801511" y="999044"/>
                </a:cubicBezTo>
                <a:cubicBezTo>
                  <a:pt x="878652" y="1215414"/>
                  <a:pt x="848548" y="1512689"/>
                  <a:pt x="970844" y="1665089"/>
                </a:cubicBezTo>
                <a:cubicBezTo>
                  <a:pt x="1093140" y="1817489"/>
                  <a:pt x="1328326" y="1905918"/>
                  <a:pt x="1535289" y="1913444"/>
                </a:cubicBezTo>
                <a:cubicBezTo>
                  <a:pt x="1742252" y="1920970"/>
                  <a:pt x="2028237" y="1877696"/>
                  <a:pt x="2212622" y="1710244"/>
                </a:cubicBezTo>
                <a:cubicBezTo>
                  <a:pt x="2397007" y="1542792"/>
                  <a:pt x="2515541" y="1128866"/>
                  <a:pt x="2641600" y="908733"/>
                </a:cubicBezTo>
                <a:cubicBezTo>
                  <a:pt x="2767659" y="688600"/>
                  <a:pt x="2833510" y="539962"/>
                  <a:pt x="2968977" y="389444"/>
                </a:cubicBezTo>
                <a:cubicBezTo>
                  <a:pt x="3104444" y="238926"/>
                  <a:pt x="3401719" y="-43296"/>
                  <a:pt x="3454400" y="562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Oval 1"/>
          <p:cNvSpPr/>
          <p:nvPr/>
        </p:nvSpPr>
        <p:spPr>
          <a:xfrm>
            <a:off x="2427111" y="3431822"/>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5514624" y="5588000"/>
            <a:ext cx="2161820" cy="646331"/>
          </a:xfrm>
          <a:prstGeom prst="rect">
            <a:avLst/>
          </a:prstGeom>
          <a:noFill/>
        </p:spPr>
        <p:txBody>
          <a:bodyPr wrap="square" rtlCol="0">
            <a:spAutoFit/>
          </a:bodyPr>
          <a:lstStyle/>
          <a:p>
            <a:r>
              <a:rPr lang="en-US" dirty="0"/>
              <a:t>Model parameters</a:t>
            </a:r>
          </a:p>
          <a:p>
            <a:r>
              <a:rPr lang="en-US" dirty="0"/>
              <a:t>(perceptron weights)</a:t>
            </a:r>
          </a:p>
        </p:txBody>
      </p:sp>
      <p:cxnSp>
        <p:nvCxnSpPr>
          <p:cNvPr id="18" name="Straight Connector 17"/>
          <p:cNvCxnSpPr>
            <a:cxnSpLocks/>
          </p:cNvCxnSpPr>
          <p:nvPr/>
        </p:nvCxnSpPr>
        <p:spPr>
          <a:xfrm>
            <a:off x="2483849" y="5301105"/>
            <a:ext cx="1644" cy="238816"/>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3567" y="368508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2348090" y="5508978"/>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348090" y="5508978"/>
                <a:ext cx="338665" cy="369332"/>
              </a:xfrm>
              <a:prstGeom prst="rect">
                <a:avLst/>
              </a:prstGeom>
              <a:blipFill>
                <a:blip r:embed="rId2"/>
                <a:stretch>
                  <a:fillRect r="-8929"/>
                </a:stretch>
              </a:blipFill>
            </p:spPr>
            <p:txBody>
              <a:bodyPr/>
              <a:lstStyle/>
              <a:p>
                <a:r>
                  <a:rPr lang="en-US">
                    <a:noFill/>
                  </a:rPr>
                  <a:t> </a:t>
                </a:r>
              </a:p>
            </p:txBody>
          </p:sp>
        </mc:Fallback>
      </mc:AlternateContent>
      <p:cxnSp>
        <p:nvCxnSpPr>
          <p:cNvPr id="22" name="Straight Connector 21"/>
          <p:cNvCxnSpPr>
            <a:cxnSpLocks/>
          </p:cNvCxnSpPr>
          <p:nvPr/>
        </p:nvCxnSpPr>
        <p:spPr>
          <a:xfrm>
            <a:off x="2788940" y="5305163"/>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53181" y="5513036"/>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653181" y="5513036"/>
                <a:ext cx="338665" cy="369332"/>
              </a:xfrm>
              <a:prstGeom prst="rect">
                <a:avLst/>
              </a:prstGeom>
              <a:blipFill>
                <a:blip r:embed="rId3"/>
                <a:stretch>
                  <a:fillRect r="-10714"/>
                </a:stretch>
              </a:blipFill>
            </p:spPr>
            <p:txBody>
              <a:bodyPr/>
              <a:lstStyle/>
              <a:p>
                <a:r>
                  <a:rPr lang="en-US">
                    <a:noFill/>
                  </a:rPr>
                  <a:t> </a:t>
                </a:r>
              </a:p>
            </p:txBody>
          </p:sp>
        </mc:Fallback>
      </mc:AlternateContent>
      <p:sp>
        <p:nvSpPr>
          <p:cNvPr id="24" name="Oval 23"/>
          <p:cNvSpPr/>
          <p:nvPr/>
        </p:nvSpPr>
        <p:spPr>
          <a:xfrm>
            <a:off x="2968564" y="4226101"/>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5" name="Straight Connector 24"/>
          <p:cNvCxnSpPr>
            <a:cxnSpLocks/>
          </p:cNvCxnSpPr>
          <p:nvPr/>
        </p:nvCxnSpPr>
        <p:spPr>
          <a:xfrm>
            <a:off x="3046883" y="5298547"/>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911124" y="5506420"/>
                <a:ext cx="3386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911124" y="5506420"/>
                <a:ext cx="338665" cy="369332"/>
              </a:xfrm>
              <a:prstGeom prst="rect">
                <a:avLst/>
              </a:prstGeom>
              <a:blipFill>
                <a:blip r:embed="rId4"/>
                <a:stretch>
                  <a:fillRect r="-10909"/>
                </a:stretch>
              </a:blipFill>
            </p:spPr>
            <p:txBody>
              <a:bodyPr/>
              <a:lstStyle/>
              <a:p>
                <a:r>
                  <a:rPr lang="en-US">
                    <a:noFill/>
                  </a:rPr>
                  <a:t> </a:t>
                </a:r>
              </a:p>
            </p:txBody>
          </p:sp>
        </mc:Fallback>
      </mc:AlternateContent>
      <p:sp>
        <p:nvSpPr>
          <p:cNvPr id="27" name="Oval 26"/>
          <p:cNvSpPr/>
          <p:nvPr/>
        </p:nvSpPr>
        <p:spPr>
          <a:xfrm>
            <a:off x="3090628" y="4725616"/>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p:cNvSpPr/>
          <p:nvPr/>
        </p:nvSpPr>
        <p:spPr>
          <a:xfrm>
            <a:off x="3249789" y="502714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3459631" y="5138473"/>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p:cNvSpPr/>
          <p:nvPr/>
        </p:nvSpPr>
        <p:spPr>
          <a:xfrm>
            <a:off x="3606799" y="5183629"/>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3728861" y="5190834"/>
            <a:ext cx="90312" cy="903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2" name="Straight Connector 31"/>
          <p:cNvCxnSpPr>
            <a:cxnSpLocks/>
          </p:cNvCxnSpPr>
          <p:nvPr/>
        </p:nvCxnSpPr>
        <p:spPr>
          <a:xfrm>
            <a:off x="3774310" y="5298547"/>
            <a:ext cx="1644" cy="2388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638551" y="5506420"/>
                <a:ext cx="33866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𝑠𝑡𝑜𝑝</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3638551" y="5506420"/>
                <a:ext cx="338665" cy="390748"/>
              </a:xfrm>
              <a:prstGeom prst="rect">
                <a:avLst/>
              </a:prstGeom>
              <a:blipFill>
                <a:blip r:embed="rId5"/>
                <a:stretch>
                  <a:fillRect r="-92727" b="-6250"/>
                </a:stretch>
              </a:blipFill>
            </p:spPr>
            <p:txBody>
              <a:bodyPr/>
              <a:lstStyle/>
              <a:p>
                <a:r>
                  <a:rPr lang="en-US">
                    <a:noFill/>
                  </a:rPr>
                  <a:t> </a:t>
                </a:r>
              </a:p>
            </p:txBody>
          </p:sp>
        </mc:Fallback>
      </mc:AlternateContent>
      <p:sp>
        <p:nvSpPr>
          <p:cNvPr id="8" name="TextBox 7"/>
          <p:cNvSpPr txBox="1"/>
          <p:nvPr/>
        </p:nvSpPr>
        <p:spPr>
          <a:xfrm>
            <a:off x="324554" y="2598804"/>
            <a:ext cx="1727201" cy="923330"/>
          </a:xfrm>
          <a:prstGeom prst="rect">
            <a:avLst/>
          </a:prstGeom>
          <a:noFill/>
        </p:spPr>
        <p:txBody>
          <a:bodyPr wrap="square" rtlCol="0">
            <a:spAutoFit/>
          </a:bodyPr>
          <a:lstStyle/>
          <a:p>
            <a:r>
              <a:rPr lang="en-US" dirty="0"/>
              <a:t>Loss function</a:t>
            </a:r>
          </a:p>
          <a:p>
            <a:r>
              <a:rPr lang="en-US" dirty="0"/>
              <a:t>(Evaluate NN</a:t>
            </a:r>
            <a:br>
              <a:rPr lang="en-US" dirty="0"/>
            </a:br>
            <a:r>
              <a:rPr lang="en-US" dirty="0"/>
              <a:t>on training data)</a:t>
            </a:r>
          </a:p>
        </p:txBody>
      </p:sp>
    </p:spTree>
    <p:extLst>
      <p:ext uri="{BB962C8B-B14F-4D97-AF65-F5344CB8AC3E}">
        <p14:creationId xmlns:p14="http://schemas.microsoft.com/office/powerpoint/2010/main" val="1983699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rotWithShape="1">
          <a:blip r:embed="rId2"/>
          <a:srcRect b="44048"/>
          <a:stretch/>
        </p:blipFill>
        <p:spPr>
          <a:xfrm>
            <a:off x="11612" y="10773"/>
            <a:ext cx="9120776" cy="3827449"/>
          </a:xfrm>
          <a:prstGeom prst="rect">
            <a:avLst/>
          </a:prstGeom>
        </p:spPr>
      </p:pic>
      <p:sp>
        <p:nvSpPr>
          <p:cNvPr id="3" name="TextBox 2"/>
          <p:cNvSpPr txBox="1"/>
          <p:nvPr/>
        </p:nvSpPr>
        <p:spPr>
          <a:xfrm>
            <a:off x="7258755" y="1422400"/>
            <a:ext cx="970845" cy="369332"/>
          </a:xfrm>
          <a:prstGeom prst="rect">
            <a:avLst/>
          </a:prstGeom>
          <a:noFill/>
        </p:spPr>
        <p:txBody>
          <a:bodyPr wrap="square" rtlCol="0">
            <a:spAutoFit/>
          </a:bodyPr>
          <a:lstStyle/>
          <a:p>
            <a:r>
              <a:rPr lang="en-US" i="1" dirty="0" err="1"/>
              <a:t>utput</a:t>
            </a:r>
            <a:endParaRPr lang="en-US" i="1" dirty="0"/>
          </a:p>
        </p:txBody>
      </p:sp>
    </p:spTree>
    <p:extLst>
      <p:ext uri="{BB962C8B-B14F-4D97-AF65-F5344CB8AC3E}">
        <p14:creationId xmlns:p14="http://schemas.microsoft.com/office/powerpoint/2010/main" val="1529058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appropriate loss?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22514" y="1825625"/>
                <a:ext cx="8209504" cy="4351338"/>
              </a:xfrm>
            </p:spPr>
            <p:txBody>
              <a:bodyPr>
                <a:normAutofit fontScale="85000" lnSpcReduction="20000"/>
              </a:bodyPr>
              <a:lstStyle/>
              <a:p>
                <a:endParaRPr lang="en-US" dirty="0"/>
              </a:p>
              <a:p>
                <a:endParaRPr lang="en-US" dirty="0"/>
              </a:p>
              <a:p>
                <a:r>
                  <a:rPr lang="en-US" dirty="0"/>
                  <a:t>Classification: compare training class to output class</a:t>
                </a:r>
              </a:p>
              <a:p>
                <a:r>
                  <a:rPr lang="en-US" dirty="0"/>
                  <a:t>Zero-one 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oMath>
                </a14:m>
                <a:r>
                  <a:rPr lang="en-US" dirty="0"/>
                  <a:t>(per class)</a:t>
                </a:r>
              </a:p>
              <a:p>
                <a:endParaRPr lang="en-US" dirty="0"/>
              </a:p>
              <a:p>
                <a:endParaRPr lang="en-US" dirty="0"/>
              </a:p>
              <a:p>
                <a:r>
                  <a:rPr lang="en-US" dirty="0"/>
                  <a:t>Is it good?</a:t>
                </a:r>
              </a:p>
              <a:p>
                <a:pPr lvl="1"/>
                <a:r>
                  <a:rPr lang="en-US" dirty="0"/>
                  <a:t>Nope – it’s a step function.</a:t>
                </a:r>
              </a:p>
              <a:p>
                <a:pPr lvl="1"/>
                <a:r>
                  <a:rPr lang="en-US" dirty="0"/>
                  <a:t>I need to compute the gradient of the loss.</a:t>
                </a:r>
              </a:p>
              <a:p>
                <a:pPr lvl="1"/>
                <a:r>
                  <a:rPr lang="en-US" dirty="0"/>
                  <a:t>This loss is not differentiable, and ‘flips’ easily.</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2514" y="1825625"/>
                <a:ext cx="8209504" cy="4351338"/>
              </a:xfrm>
              <a:blipFill>
                <a:blip r:embed="rId3"/>
                <a:stretch>
                  <a:fillRect l="-1080"/>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881308" y="3521810"/>
            <a:ext cx="2538731" cy="56991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507DDE-34B7-4818-9395-50B343075D9E}"/>
                  </a:ext>
                </a:extLst>
              </p:cNvPr>
              <p:cNvSpPr txBox="1"/>
              <p:nvPr/>
            </p:nvSpPr>
            <p:spPr>
              <a:xfrm>
                <a:off x="1321359" y="3529770"/>
                <a:ext cx="206723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𝑙𝑎𝑏𝑒𝑙</m:t>
                      </m:r>
                    </m:oMath>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𝑝𝑟𝑒𝑑𝑖𝑐𝑡𝑒𝑑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𝑙𝑎𝑏𝑒𝑙</m:t>
                      </m:r>
                    </m:oMath>
                  </m:oMathPara>
                </a14:m>
                <a:endParaRPr lang="en-US" b="0" dirty="0"/>
              </a:p>
            </p:txBody>
          </p:sp>
        </mc:Choice>
        <mc:Fallback xmlns="">
          <p:sp>
            <p:nvSpPr>
              <p:cNvPr id="4" name="TextBox 3">
                <a:extLst>
                  <a:ext uri="{FF2B5EF4-FFF2-40B4-BE49-F238E27FC236}">
                    <a16:creationId xmlns:a16="http://schemas.microsoft.com/office/drawing/2014/main" id="{13507DDE-34B7-4818-9395-50B343075D9E}"/>
                  </a:ext>
                </a:extLst>
              </p:cNvPr>
              <p:cNvSpPr txBox="1">
                <a:spLocks noRot="1" noChangeAspect="1" noMove="1" noResize="1" noEditPoints="1" noAdjustHandles="1" noChangeArrowheads="1" noChangeShapeType="1" noTextEdit="1"/>
              </p:cNvSpPr>
              <p:nvPr/>
            </p:nvSpPr>
            <p:spPr>
              <a:xfrm>
                <a:off x="1321359" y="3529770"/>
                <a:ext cx="2067233" cy="553998"/>
              </a:xfrm>
              <a:prstGeom prst="rect">
                <a:avLst/>
              </a:prstGeom>
              <a:blipFill>
                <a:blip r:embed="rId5"/>
                <a:stretch>
                  <a:fillRect l="-2360" r="-2360" b="-16484"/>
                </a:stretch>
              </a:blipFill>
            </p:spPr>
            <p:txBody>
              <a:bodyPr/>
              <a:lstStyle/>
              <a:p>
                <a:r>
                  <a:rPr lang="en-US">
                    <a:noFill/>
                  </a:rPr>
                  <a:t> </a:t>
                </a:r>
              </a:p>
            </p:txBody>
          </p:sp>
        </mc:Fallback>
      </mc:AlternateContent>
    </p:spTree>
    <p:extLst>
      <p:ext uri="{BB962C8B-B14F-4D97-AF65-F5344CB8AC3E}">
        <p14:creationId xmlns:p14="http://schemas.microsoft.com/office/powerpoint/2010/main" val="195598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040" y="365126"/>
            <a:ext cx="7508240" cy="1325563"/>
          </a:xfrm>
        </p:spPr>
        <p:txBody>
          <a:bodyPr/>
          <a:lstStyle/>
          <a:p>
            <a:r>
              <a:rPr lang="en-US" dirty="0"/>
              <a:t>Classification has binary outputs</a:t>
            </a:r>
          </a:p>
        </p:txBody>
      </p:sp>
      <p:sp>
        <p:nvSpPr>
          <p:cNvPr id="3" name="Content Placeholder 2"/>
          <p:cNvSpPr>
            <a:spLocks noGrp="1"/>
          </p:cNvSpPr>
          <p:nvPr>
            <p:ph idx="1"/>
          </p:nvPr>
        </p:nvSpPr>
        <p:spPr>
          <a:xfrm>
            <a:off x="628650" y="1825625"/>
            <a:ext cx="8020050" cy="2475070"/>
          </a:xfrm>
        </p:spPr>
        <p:txBody>
          <a:bodyPr>
            <a:normAutofit fontScale="85000" lnSpcReduction="20000"/>
          </a:bodyPr>
          <a:lstStyle/>
          <a:p>
            <a:pPr marL="0" indent="0">
              <a:buNone/>
            </a:pPr>
            <a:r>
              <a:rPr lang="en-US" dirty="0"/>
              <a:t>Special function on last layer - ‘</a:t>
            </a:r>
            <a:r>
              <a:rPr lang="en-US" dirty="0" err="1"/>
              <a:t>S</a:t>
            </a:r>
            <a:r>
              <a:rPr lang="en-US" i="1" dirty="0" err="1"/>
              <a:t>oftmax</a:t>
            </a:r>
            <a:r>
              <a:rPr lang="en-US" dirty="0"/>
              <a:t>’:</a:t>
            </a:r>
          </a:p>
          <a:p>
            <a:pPr lvl="1"/>
            <a:r>
              <a:rPr lang="en-US" dirty="0"/>
              <a:t>"squashes" a </a:t>
            </a:r>
            <a:r>
              <a:rPr lang="en-US" i="1" dirty="0"/>
              <a:t>C</a:t>
            </a:r>
            <a:r>
              <a:rPr lang="en-US" dirty="0"/>
              <a:t>-dimensional vector </a:t>
            </a:r>
            <a:r>
              <a:rPr lang="en-US" b="1" i="1" dirty="0"/>
              <a:t>O</a:t>
            </a:r>
            <a:r>
              <a:rPr lang="en-US" dirty="0"/>
              <a:t> of arbitrary real values to a </a:t>
            </a:r>
            <a:r>
              <a:rPr lang="en-US" i="1" dirty="0"/>
              <a:t>C</a:t>
            </a:r>
            <a:r>
              <a:rPr lang="en-US" dirty="0"/>
              <a:t>-dimensional vector σ(</a:t>
            </a:r>
            <a:r>
              <a:rPr lang="en-US" b="1" i="1" dirty="0"/>
              <a:t>O</a:t>
            </a:r>
            <a:r>
              <a:rPr lang="en-US" dirty="0"/>
              <a:t>) of real values in the range (0, 1) that add up to 1.</a:t>
            </a:r>
          </a:p>
          <a:p>
            <a:pPr lvl="1"/>
            <a:endParaRPr lang="en-US" dirty="0"/>
          </a:p>
          <a:p>
            <a:pPr lvl="1"/>
            <a:r>
              <a:rPr lang="en-US" dirty="0"/>
              <a:t>Turns the output into a probability distribution on classes.</a:t>
            </a:r>
          </a:p>
          <a:p>
            <a:endParaRPr lang="en-US" dirty="0"/>
          </a:p>
        </p:txBody>
      </p:sp>
      <p:pic>
        <p:nvPicPr>
          <p:cNvPr id="7" name="Picture 6"/>
          <p:cNvPicPr>
            <a:picLocks noChangeAspect="1"/>
          </p:cNvPicPr>
          <p:nvPr/>
        </p:nvPicPr>
        <p:blipFill>
          <a:blip r:embed="rId3"/>
          <a:stretch>
            <a:fillRect/>
          </a:stretch>
        </p:blipFill>
        <p:spPr>
          <a:xfrm>
            <a:off x="2595562" y="4730337"/>
            <a:ext cx="4086225" cy="1401215"/>
          </a:xfrm>
          <a:prstGeom prst="rect">
            <a:avLst/>
          </a:prstGeom>
        </p:spPr>
      </p:pic>
    </p:spTree>
    <p:extLst>
      <p:ext uri="{BB962C8B-B14F-4D97-AF65-F5344CB8AC3E}">
        <p14:creationId xmlns:p14="http://schemas.microsoft.com/office/powerpoint/2010/main" val="110893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rotWithShape="1">
          <a:blip r:embed="rId2"/>
          <a:srcRect b="20779"/>
          <a:stretch/>
        </p:blipFill>
        <p:spPr>
          <a:xfrm>
            <a:off x="11612" y="5426"/>
            <a:ext cx="9120776" cy="5419183"/>
          </a:xfrm>
          <a:prstGeom prst="rect">
            <a:avLst/>
          </a:prstGeom>
        </p:spPr>
      </p:pic>
      <p:sp>
        <p:nvSpPr>
          <p:cNvPr id="3" name="TextBox 2"/>
          <p:cNvSpPr txBox="1"/>
          <p:nvPr/>
        </p:nvSpPr>
        <p:spPr>
          <a:xfrm>
            <a:off x="7258755" y="1422400"/>
            <a:ext cx="970845" cy="369332"/>
          </a:xfrm>
          <a:prstGeom prst="rect">
            <a:avLst/>
          </a:prstGeom>
          <a:noFill/>
        </p:spPr>
        <p:txBody>
          <a:bodyPr wrap="square" rtlCol="0">
            <a:spAutoFit/>
          </a:bodyPr>
          <a:lstStyle/>
          <a:p>
            <a:r>
              <a:rPr lang="en-US" i="1" dirty="0" err="1"/>
              <a:t>utput</a:t>
            </a:r>
            <a:endParaRPr lang="en-US" i="1" dirty="0"/>
          </a:p>
        </p:txBody>
      </p:sp>
      <p:sp>
        <p:nvSpPr>
          <p:cNvPr id="4" name="TextBox 3"/>
          <p:cNvSpPr txBox="1"/>
          <p:nvPr/>
        </p:nvSpPr>
        <p:spPr>
          <a:xfrm>
            <a:off x="7720314" y="787078"/>
            <a:ext cx="1307939" cy="369332"/>
          </a:xfrm>
          <a:prstGeom prst="rect">
            <a:avLst/>
          </a:prstGeom>
          <a:noFill/>
        </p:spPr>
        <p:txBody>
          <a:bodyPr wrap="square" rtlCol="0">
            <a:spAutoFit/>
          </a:bodyPr>
          <a:lstStyle/>
          <a:p>
            <a:r>
              <a:rPr lang="en-US" dirty="0" err="1"/>
              <a:t>Softmax</a:t>
            </a:r>
            <a:endParaRPr lang="en-US" dirty="0"/>
          </a:p>
        </p:txBody>
      </p:sp>
      <p:cxnSp>
        <p:nvCxnSpPr>
          <p:cNvPr id="6" name="Straight Arrow Connector 5"/>
          <p:cNvCxnSpPr/>
          <p:nvPr/>
        </p:nvCxnSpPr>
        <p:spPr>
          <a:xfrm flipV="1">
            <a:off x="7465671" y="1134319"/>
            <a:ext cx="277792" cy="2880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flipH="1">
            <a:off x="8229600" y="1156410"/>
            <a:ext cx="144684" cy="6353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921660" y="1805651"/>
            <a:ext cx="821803" cy="167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6921660" y="1713053"/>
            <a:ext cx="127322" cy="179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42876" y="3414713"/>
            <a:ext cx="7586300"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572000" y="3045381"/>
            <a:ext cx="1307939" cy="369332"/>
          </a:xfrm>
          <a:prstGeom prst="rect">
            <a:avLst/>
          </a:prstGeom>
          <a:noFill/>
        </p:spPr>
        <p:txBody>
          <a:bodyPr wrap="square" rtlCol="0">
            <a:spAutoFit/>
          </a:bodyPr>
          <a:lstStyle/>
          <a:p>
            <a:r>
              <a:rPr lang="en-US" dirty="0" err="1"/>
              <a:t>Softmax</a:t>
            </a:r>
            <a:endParaRPr lang="en-US" dirty="0"/>
          </a:p>
        </p:txBody>
      </p:sp>
      <p:cxnSp>
        <p:nvCxnSpPr>
          <p:cNvPr id="12" name="Straight Arrow Connector 11"/>
          <p:cNvCxnSpPr>
            <a:cxnSpLocks/>
          </p:cNvCxnSpPr>
          <p:nvPr/>
        </p:nvCxnSpPr>
        <p:spPr>
          <a:xfrm flipV="1">
            <a:off x="2722764" y="3266928"/>
            <a:ext cx="1849236"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5616435" y="3227173"/>
            <a:ext cx="210387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Isosceles Triangle 14"/>
          <p:cNvSpPr/>
          <p:nvPr/>
        </p:nvSpPr>
        <p:spPr>
          <a:xfrm rot="3719016">
            <a:off x="7687586" y="1729540"/>
            <a:ext cx="245480" cy="29237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rot="7799471">
            <a:off x="7642528" y="3466703"/>
            <a:ext cx="245480" cy="29237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516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Cross-entropy loss function</a:t>
            </a:r>
          </a:p>
        </p:txBody>
      </p:sp>
      <p:sp>
        <p:nvSpPr>
          <p:cNvPr id="3" name="Content Placeholder 2"/>
          <p:cNvSpPr>
            <a:spLocks noGrp="1"/>
          </p:cNvSpPr>
          <p:nvPr>
            <p:ph idx="1"/>
          </p:nvPr>
        </p:nvSpPr>
        <p:spPr/>
        <p:txBody>
          <a:bodyPr/>
          <a:lstStyle/>
          <a:p>
            <a:r>
              <a:rPr lang="en-US" dirty="0"/>
              <a:t>Negative log-likelihood</a:t>
            </a:r>
          </a:p>
          <a:p>
            <a:endParaRPr lang="en-US" dirty="0"/>
          </a:p>
          <a:p>
            <a:endParaRPr lang="en-US" dirty="0"/>
          </a:p>
          <a:p>
            <a:endParaRPr lang="en-US" dirty="0"/>
          </a:p>
          <a:p>
            <a:r>
              <a:rPr lang="en-US" dirty="0"/>
              <a:t>Is it a good loss?</a:t>
            </a:r>
          </a:p>
          <a:p>
            <a:pPr lvl="1"/>
            <a:r>
              <a:rPr lang="en-US" dirty="0"/>
              <a:t>Differentiable</a:t>
            </a:r>
          </a:p>
          <a:p>
            <a:pPr lvl="1"/>
            <a:r>
              <a:rPr lang="en-US" dirty="0"/>
              <a:t>Cost decreases as </a:t>
            </a:r>
            <a:br>
              <a:rPr lang="en-US" dirty="0"/>
            </a:br>
            <a:r>
              <a:rPr lang="en-US" dirty="0"/>
              <a:t>probability increases</a:t>
            </a:r>
          </a:p>
          <a:p>
            <a:endParaRPr lang="en-US" dirty="0"/>
          </a:p>
        </p:txBody>
      </p:sp>
      <p:pic>
        <p:nvPicPr>
          <p:cNvPr id="6" name="Picture 5"/>
          <p:cNvPicPr>
            <a:picLocks noChangeAspect="1"/>
          </p:cNvPicPr>
          <p:nvPr/>
        </p:nvPicPr>
        <p:blipFill>
          <a:blip r:embed="rId3"/>
          <a:stretch>
            <a:fillRect/>
          </a:stretch>
        </p:blipFill>
        <p:spPr>
          <a:xfrm>
            <a:off x="4846320" y="3563286"/>
            <a:ext cx="3746500" cy="2994129"/>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1892548" y="2358841"/>
                <a:ext cx="4831515" cy="1094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𝒙</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e>
                      </m:d>
                      <m:r>
                        <a:rPr lang="en-US" sz="2800" b="0" i="1"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r>
                            <m:rPr>
                              <m:brk m:alnAt="7"/>
                            </m:rPr>
                            <a:rPr lang="en-US" sz="2800" b="0" i="1" smtClean="0">
                              <a:latin typeface="Cambria Math" panose="02040503050406030204" pitchFamily="18" charset="0"/>
                              <a:ea typeface="Cambria Math" panose="02040503050406030204" pitchFamily="18" charset="0"/>
                            </a:rPr>
                            <m:t>𝑗</m:t>
                          </m:r>
                        </m: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𝑗</m:t>
                              </m:r>
                            </m:sub>
                          </m:sSub>
                          <m:func>
                            <m:funcPr>
                              <m:ctrlPr>
                                <a:rPr lang="en-US" sz="2800" b="0" i="1" smtClean="0">
                                  <a:latin typeface="Cambria Math" panose="02040503050406030204" pitchFamily="18" charset="0"/>
                                  <a:ea typeface="Cambria Math" panose="02040503050406030204" pitchFamily="18" charset="0"/>
                                </a:rPr>
                              </m:ctrlPr>
                            </m:funcPr>
                            <m:fName>
                              <m:r>
                                <m:rPr>
                                  <m:sty m:val="p"/>
                                </m:rPr>
                                <a:rPr lang="en-US" sz="2800" b="0" i="0" smtClean="0">
                                  <a:latin typeface="Cambria Math" panose="02040503050406030204" pitchFamily="18" charset="0"/>
                                  <a:ea typeface="Cambria Math" panose="02040503050406030204" pitchFamily="18" charset="0"/>
                                </a:rPr>
                                <m:t>log</m:t>
                              </m:r>
                            </m:fName>
                            <m:e>
                              <m:r>
                                <a:rPr lang="en-US" sz="2800" b="0" i="1" smtClean="0">
                                  <a:latin typeface="Cambria Math" panose="02040503050406030204" pitchFamily="18" charset="0"/>
                                  <a:ea typeface="Cambria Math" panose="02040503050406030204" pitchFamily="18" charset="0"/>
                                </a:rPr>
                                <m:t>𝑝</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𝑐</m:t>
                                  </m:r>
                                </m:e>
                                <m:sub>
                                  <m:r>
                                    <a:rPr lang="en-US" sz="2800" b="0" i="1" smtClean="0">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𝒙</m:t>
                              </m:r>
                              <m:r>
                                <a:rPr lang="en-US" sz="2800" b="0" i="1" smtClean="0">
                                  <a:latin typeface="Cambria Math" panose="02040503050406030204" pitchFamily="18" charset="0"/>
                                  <a:ea typeface="Cambria Math" panose="02040503050406030204" pitchFamily="18" charset="0"/>
                                </a:rPr>
                                <m:t>)</m:t>
                              </m:r>
                            </m:e>
                          </m:func>
                        </m:e>
                      </m:nary>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892548" y="2358841"/>
                <a:ext cx="4831515" cy="1094339"/>
              </a:xfrm>
              <a:prstGeom prst="rect">
                <a:avLst/>
              </a:prstGeom>
              <a:blipFill>
                <a:blip r:embed="rId4"/>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9C5E7E8-0093-40FA-8926-E5FAB5D2F82F}"/>
              </a:ext>
            </a:extLst>
          </p:cNvPr>
          <p:cNvSpPr txBox="1"/>
          <p:nvPr/>
        </p:nvSpPr>
        <p:spPr>
          <a:xfrm>
            <a:off x="4508793" y="3631962"/>
            <a:ext cx="337527" cy="369332"/>
          </a:xfrm>
          <a:prstGeom prst="rect">
            <a:avLst/>
          </a:prstGeom>
          <a:noFill/>
        </p:spPr>
        <p:txBody>
          <a:bodyPr wrap="square" rtlCol="0">
            <a:spAutoFit/>
          </a:bodyPr>
          <a:lstStyle/>
          <a:p>
            <a:r>
              <a:rPr lang="en-US" i="1" dirty="0"/>
              <a:t>L</a:t>
            </a:r>
          </a:p>
        </p:txBody>
      </p:sp>
      <p:sp>
        <p:nvSpPr>
          <p:cNvPr id="7" name="TextBox 6">
            <a:extLst>
              <a:ext uri="{FF2B5EF4-FFF2-40B4-BE49-F238E27FC236}">
                <a16:creationId xmlns:a16="http://schemas.microsoft.com/office/drawing/2014/main" id="{011A7124-E28D-4B8C-B3B5-F5E1EABF261A}"/>
              </a:ext>
            </a:extLst>
          </p:cNvPr>
          <p:cNvSpPr txBox="1"/>
          <p:nvPr/>
        </p:nvSpPr>
        <p:spPr>
          <a:xfrm>
            <a:off x="7936955" y="6507173"/>
            <a:ext cx="1186948" cy="369332"/>
          </a:xfrm>
          <a:prstGeom prst="rect">
            <a:avLst/>
          </a:prstGeom>
          <a:noFill/>
        </p:spPr>
        <p:txBody>
          <a:bodyPr wrap="square" rtlCol="0">
            <a:spAutoFit/>
          </a:bodyPr>
          <a:lstStyle/>
          <a:p>
            <a:r>
              <a:rPr lang="en-US" i="1" dirty="0"/>
              <a:t>p(</a:t>
            </a:r>
            <a:r>
              <a:rPr lang="en-US" i="1" dirty="0" err="1"/>
              <a:t>c</a:t>
            </a:r>
            <a:r>
              <a:rPr lang="en-US" i="1" baseline="-25000" dirty="0" err="1"/>
              <a:t>j</a:t>
            </a:r>
            <a:r>
              <a:rPr lang="en-US" i="1" dirty="0" err="1"/>
              <a:t>|</a:t>
            </a:r>
            <a:r>
              <a:rPr lang="en-US" b="1" i="1" dirty="0" err="1"/>
              <a:t>x</a:t>
            </a:r>
            <a:r>
              <a:rPr lang="en-US" i="1" dirty="0"/>
              <a:t>)</a:t>
            </a:r>
          </a:p>
        </p:txBody>
      </p:sp>
    </p:spTree>
    <p:extLst>
      <p:ext uri="{BB962C8B-B14F-4D97-AF65-F5344CB8AC3E}">
        <p14:creationId xmlns:p14="http://schemas.microsoft.com/office/powerpoint/2010/main" val="388659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
        <p:nvSpPr>
          <p:cNvPr id="10" name="TextBox 9"/>
          <p:cNvSpPr txBox="1"/>
          <p:nvPr/>
        </p:nvSpPr>
        <p:spPr>
          <a:xfrm>
            <a:off x="7258755" y="1422400"/>
            <a:ext cx="970845" cy="369332"/>
          </a:xfrm>
          <a:prstGeom prst="rect">
            <a:avLst/>
          </a:prstGeom>
          <a:noFill/>
        </p:spPr>
        <p:txBody>
          <a:bodyPr wrap="square" rtlCol="0">
            <a:spAutoFit/>
          </a:bodyPr>
          <a:lstStyle/>
          <a:p>
            <a:r>
              <a:rPr lang="en-US" i="1" dirty="0" err="1"/>
              <a:t>utput</a:t>
            </a:r>
            <a:endParaRPr lang="en-US" i="1" dirty="0"/>
          </a:p>
        </p:txBody>
      </p:sp>
      <p:sp>
        <p:nvSpPr>
          <p:cNvPr id="11" name="TextBox 10"/>
          <p:cNvSpPr txBox="1"/>
          <p:nvPr/>
        </p:nvSpPr>
        <p:spPr>
          <a:xfrm>
            <a:off x="7720314" y="787078"/>
            <a:ext cx="1307939" cy="369332"/>
          </a:xfrm>
          <a:prstGeom prst="rect">
            <a:avLst/>
          </a:prstGeom>
          <a:noFill/>
        </p:spPr>
        <p:txBody>
          <a:bodyPr wrap="square" rtlCol="0">
            <a:spAutoFit/>
          </a:bodyPr>
          <a:lstStyle/>
          <a:p>
            <a:r>
              <a:rPr lang="en-US" dirty="0" err="1"/>
              <a:t>Softmax</a:t>
            </a:r>
            <a:endParaRPr lang="en-US" dirty="0"/>
          </a:p>
        </p:txBody>
      </p:sp>
      <p:cxnSp>
        <p:nvCxnSpPr>
          <p:cNvPr id="12" name="Straight Arrow Connector 11"/>
          <p:cNvCxnSpPr/>
          <p:nvPr/>
        </p:nvCxnSpPr>
        <p:spPr>
          <a:xfrm flipV="1">
            <a:off x="7465671" y="1134319"/>
            <a:ext cx="277792" cy="2880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2"/>
          </p:cNvCxnSpPr>
          <p:nvPr/>
        </p:nvCxnSpPr>
        <p:spPr>
          <a:xfrm flipH="1">
            <a:off x="8229600" y="1156410"/>
            <a:ext cx="144684" cy="6353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921660" y="1805651"/>
            <a:ext cx="821803" cy="167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6921660" y="1713053"/>
            <a:ext cx="127322" cy="179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Isosceles Triangle 19"/>
          <p:cNvSpPr/>
          <p:nvPr/>
        </p:nvSpPr>
        <p:spPr>
          <a:xfrm rot="3719016">
            <a:off x="7687586" y="1729540"/>
            <a:ext cx="245480" cy="29237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857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rotWithShape="1">
          <a:blip r:embed="rId2"/>
          <a:srcRect b="44460"/>
          <a:stretch/>
        </p:blipFill>
        <p:spPr>
          <a:xfrm>
            <a:off x="11612" y="10773"/>
            <a:ext cx="9120776" cy="3799227"/>
          </a:xfrm>
          <a:prstGeom prst="rect">
            <a:avLst/>
          </a:prstGeom>
        </p:spPr>
      </p:pic>
    </p:spTree>
    <p:extLst>
      <p:ext uri="{BB962C8B-B14F-4D97-AF65-F5344CB8AC3E}">
        <p14:creationId xmlns:p14="http://schemas.microsoft.com/office/powerpoint/2010/main" val="3511915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nch of different types of food&#10;&#10;Description generated with very high confidence">
            <a:extLst>
              <a:ext uri="{FF2B5EF4-FFF2-40B4-BE49-F238E27FC236}">
                <a16:creationId xmlns:a16="http://schemas.microsoft.com/office/drawing/2014/main" id="{94AFA0B9-F611-4997-80B2-66D5D30D8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813" y="8709"/>
            <a:ext cx="6895016" cy="6840582"/>
          </a:xfrm>
          <a:prstGeom prst="rect">
            <a:avLst/>
          </a:prstGeom>
        </p:spPr>
      </p:pic>
    </p:spTree>
    <p:extLst>
      <p:ext uri="{BB962C8B-B14F-4D97-AF65-F5344CB8AC3E}">
        <p14:creationId xmlns:p14="http://schemas.microsoft.com/office/powerpoint/2010/main" val="3737707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3154987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lide"/>
          <p:cNvPicPr>
            <a:picLocks noChangeAspect="1"/>
          </p:cNvPicPr>
          <p:nvPr/>
        </p:nvPicPr>
        <p:blipFill rotWithShape="1">
          <a:blip r:embed="rId2"/>
          <a:srcRect b="16612"/>
          <a:stretch/>
        </p:blipFill>
        <p:spPr>
          <a:xfrm>
            <a:off x="11612" y="10773"/>
            <a:ext cx="9120776" cy="5704227"/>
          </a:xfrm>
          <a:prstGeom prst="rect">
            <a:avLst/>
          </a:prstGeom>
        </p:spPr>
      </p:pic>
    </p:spTree>
    <p:extLst>
      <p:ext uri="{BB962C8B-B14F-4D97-AF65-F5344CB8AC3E}">
        <p14:creationId xmlns:p14="http://schemas.microsoft.com/office/powerpoint/2010/main" val="2169742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3208729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
        <p:nvSpPr>
          <p:cNvPr id="3" name="Rectangle 2"/>
          <p:cNvSpPr/>
          <p:nvPr/>
        </p:nvSpPr>
        <p:spPr>
          <a:xfrm>
            <a:off x="178826" y="5680217"/>
            <a:ext cx="4494516" cy="820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p>
        </p:txBody>
      </p:sp>
    </p:spTree>
    <p:extLst>
      <p:ext uri="{BB962C8B-B14F-4D97-AF65-F5344CB8AC3E}">
        <p14:creationId xmlns:p14="http://schemas.microsoft.com/office/powerpoint/2010/main" val="1569028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
        <p:nvSpPr>
          <p:cNvPr id="3" name="Rectangle 2">
            <a:extLst>
              <a:ext uri="{FF2B5EF4-FFF2-40B4-BE49-F238E27FC236}">
                <a16:creationId xmlns:a16="http://schemas.microsoft.com/office/drawing/2014/main" id="{4332DC5E-DBA5-406C-AAA4-129796337493}"/>
              </a:ext>
            </a:extLst>
          </p:cNvPr>
          <p:cNvSpPr/>
          <p:nvPr/>
        </p:nvSpPr>
        <p:spPr>
          <a:xfrm>
            <a:off x="4448175" y="4686300"/>
            <a:ext cx="2886075" cy="1181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248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Tree>
    <p:extLst>
      <p:ext uri="{BB962C8B-B14F-4D97-AF65-F5344CB8AC3E}">
        <p14:creationId xmlns:p14="http://schemas.microsoft.com/office/powerpoint/2010/main" val="2167573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1485021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2538710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2355096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rotWithShape="1">
          <a:blip r:embed="rId3"/>
          <a:srcRect b="70638"/>
          <a:stretch/>
        </p:blipFill>
        <p:spPr>
          <a:xfrm>
            <a:off x="11612" y="10773"/>
            <a:ext cx="9120776" cy="2008527"/>
          </a:xfrm>
          <a:prstGeom prst="rect">
            <a:avLst/>
          </a:prstGeom>
        </p:spPr>
      </p:pic>
    </p:spTree>
    <p:extLst>
      <p:ext uri="{BB962C8B-B14F-4D97-AF65-F5344CB8AC3E}">
        <p14:creationId xmlns:p14="http://schemas.microsoft.com/office/powerpoint/2010/main" val="807298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hoto, different, box, showing&#10;&#10;Description generated with very high confidence">
            <a:extLst>
              <a:ext uri="{FF2B5EF4-FFF2-40B4-BE49-F238E27FC236}">
                <a16:creationId xmlns:a16="http://schemas.microsoft.com/office/drawing/2014/main" id="{E120BE4C-4683-4989-B5DA-634EF2BAB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709" y="8709"/>
            <a:ext cx="6840582" cy="6840582"/>
          </a:xfrm>
          <a:prstGeom prst="rect">
            <a:avLst/>
          </a:prstGeom>
        </p:spPr>
      </p:pic>
    </p:spTree>
    <p:extLst>
      <p:ext uri="{BB962C8B-B14F-4D97-AF65-F5344CB8AC3E}">
        <p14:creationId xmlns:p14="http://schemas.microsoft.com/office/powerpoint/2010/main" val="201452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EE997CF-373F-440D-938C-AD3DD2E0DCD0}"/>
              </a:ext>
            </a:extLst>
          </p:cNvPr>
          <p:cNvGrpSpPr/>
          <p:nvPr/>
        </p:nvGrpSpPr>
        <p:grpSpPr>
          <a:xfrm>
            <a:off x="6248399" y="914400"/>
            <a:ext cx="2788593" cy="2057400"/>
            <a:chOff x="2975211" y="2084275"/>
            <a:chExt cx="5980104" cy="4412070"/>
          </a:xfrm>
        </p:grpSpPr>
        <p:pic>
          <p:nvPicPr>
            <p:cNvPr id="6" name="Picture 5">
              <a:extLst>
                <a:ext uri="{FF2B5EF4-FFF2-40B4-BE49-F238E27FC236}">
                  <a16:creationId xmlns:a16="http://schemas.microsoft.com/office/drawing/2014/main" id="{123241CA-55C6-454F-BAFA-3FD727300A90}"/>
                </a:ext>
              </a:extLst>
            </p:cNvPr>
            <p:cNvPicPr>
              <a:picLocks noChangeAspect="1"/>
            </p:cNvPicPr>
            <p:nvPr/>
          </p:nvPicPr>
          <p:blipFill>
            <a:blip r:embed="rId3"/>
            <a:stretch>
              <a:fillRect/>
            </a:stretch>
          </p:blipFill>
          <p:spPr>
            <a:xfrm>
              <a:off x="2975211" y="3072078"/>
              <a:ext cx="5295332" cy="3424267"/>
            </a:xfrm>
            <a:prstGeom prst="rect">
              <a:avLst/>
            </a:prstGeom>
          </p:spPr>
        </p:pic>
        <p:sp>
          <p:nvSpPr>
            <p:cNvPr id="7" name="Rectangle 6">
              <a:extLst>
                <a:ext uri="{FF2B5EF4-FFF2-40B4-BE49-F238E27FC236}">
                  <a16:creationId xmlns:a16="http://schemas.microsoft.com/office/drawing/2014/main" id="{6A2517C0-381C-474E-BA67-5359B63720A9}"/>
                </a:ext>
              </a:extLst>
            </p:cNvPr>
            <p:cNvSpPr/>
            <p:nvPr/>
          </p:nvSpPr>
          <p:spPr>
            <a:xfrm>
              <a:off x="5021943" y="3072077"/>
              <a:ext cx="2946400" cy="2829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cxnSp>
          <p:nvCxnSpPr>
            <p:cNvPr id="8" name="Straight Connector 7">
              <a:extLst>
                <a:ext uri="{FF2B5EF4-FFF2-40B4-BE49-F238E27FC236}">
                  <a16:creationId xmlns:a16="http://schemas.microsoft.com/office/drawing/2014/main" id="{3285F060-6CF6-4489-8D91-B98DAB45B70B}"/>
                </a:ext>
              </a:extLst>
            </p:cNvPr>
            <p:cNvCxnSpPr>
              <a:cxnSpLocks/>
            </p:cNvCxnSpPr>
            <p:nvPr/>
          </p:nvCxnSpPr>
          <p:spPr>
            <a:xfrm flipV="1">
              <a:off x="5631544" y="2084275"/>
              <a:ext cx="3323771" cy="38462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p:ph idx="1"/>
          </p:nvPr>
        </p:nvSpPr>
        <p:spPr/>
        <p:txBody>
          <a:bodyPr/>
          <a:lstStyle/>
          <a:p>
            <a:pPr marL="0" indent="0" fontAlgn="ctr">
              <a:buNone/>
            </a:pPr>
            <a:r>
              <a:rPr lang="en-US" i="1" dirty="0"/>
              <a:t>But the </a:t>
            </a:r>
            <a:r>
              <a:rPr lang="en-US" i="1" dirty="0" err="1"/>
              <a:t>ReLU</a:t>
            </a:r>
            <a:r>
              <a:rPr lang="en-US" i="1" dirty="0"/>
              <a:t> is not differentiable at 0!</a:t>
            </a:r>
          </a:p>
          <a:p>
            <a:pPr marL="0" indent="0">
              <a:buNone/>
            </a:pPr>
            <a:endParaRPr lang="en-US" dirty="0"/>
          </a:p>
          <a:p>
            <a:pPr marL="0" indent="0">
              <a:buNone/>
            </a:pPr>
            <a:r>
              <a:rPr lang="en-US" dirty="0"/>
              <a:t>Right. Fudge!</a:t>
            </a:r>
          </a:p>
          <a:p>
            <a:pPr>
              <a:buFontTx/>
              <a:buChar char="-"/>
            </a:pPr>
            <a:r>
              <a:rPr lang="en-US" dirty="0"/>
              <a:t>‘Dead’ </a:t>
            </a:r>
            <a:r>
              <a:rPr lang="en-US" dirty="0" err="1"/>
              <a:t>perceptrons</a:t>
            </a:r>
            <a:endParaRPr lang="en-US" dirty="0"/>
          </a:p>
          <a:p>
            <a:pPr>
              <a:buFontTx/>
              <a:buChar char="-"/>
            </a:pPr>
            <a:r>
              <a:rPr lang="en-US" dirty="0" err="1"/>
              <a:t>ReLU</a:t>
            </a:r>
            <a:r>
              <a:rPr lang="en-US" dirty="0"/>
              <a:t> has unbounded positive response:</a:t>
            </a:r>
          </a:p>
          <a:p>
            <a:pPr lvl="1">
              <a:buFontTx/>
              <a:buChar char="-"/>
            </a:pPr>
            <a:r>
              <a:rPr lang="en-US" dirty="0"/>
              <a:t>Potential faster convergence / overstep</a:t>
            </a:r>
          </a:p>
          <a:p>
            <a:pPr marL="457200" lvl="1" indent="0">
              <a:buNone/>
            </a:pPr>
            <a:endParaRPr lang="en-US" dirty="0"/>
          </a:p>
        </p:txBody>
      </p:sp>
    </p:spTree>
    <p:extLst>
      <p:ext uri="{BB962C8B-B14F-4D97-AF65-F5344CB8AC3E}">
        <p14:creationId xmlns:p14="http://schemas.microsoft.com/office/powerpoint/2010/main" val="326091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Tree>
    <p:extLst>
      <p:ext uri="{BB962C8B-B14F-4D97-AF65-F5344CB8AC3E}">
        <p14:creationId xmlns:p14="http://schemas.microsoft.com/office/powerpoint/2010/main" val="2117658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1088910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17AB0-656C-468E-A454-FF0B6C2F822F}"/>
              </a:ext>
            </a:extLst>
          </p:cNvPr>
          <p:cNvSpPr>
            <a:spLocks noGrp="1"/>
          </p:cNvSpPr>
          <p:nvPr>
            <p:ph type="title"/>
          </p:nvPr>
        </p:nvSpPr>
        <p:spPr/>
        <p:txBody>
          <a:bodyPr/>
          <a:lstStyle/>
          <a:p>
            <a:r>
              <a:rPr lang="en-US" dirty="0"/>
              <a:t>Optimization demo</a:t>
            </a:r>
          </a:p>
        </p:txBody>
      </p:sp>
      <p:sp>
        <p:nvSpPr>
          <p:cNvPr id="3" name="Content Placeholder 2">
            <a:extLst>
              <a:ext uri="{FF2B5EF4-FFF2-40B4-BE49-F238E27FC236}">
                <a16:creationId xmlns:a16="http://schemas.microsoft.com/office/drawing/2014/main" id="{DCD905BD-EAF3-4F50-AEFF-7191BE8143A6}"/>
              </a:ext>
            </a:extLst>
          </p:cNvPr>
          <p:cNvSpPr>
            <a:spLocks noGrp="1"/>
          </p:cNvSpPr>
          <p:nvPr>
            <p:ph idx="1"/>
          </p:nvPr>
        </p:nvSpPr>
        <p:spPr/>
        <p:txBody>
          <a:bodyPr/>
          <a:lstStyle/>
          <a:p>
            <a:r>
              <a:rPr lang="en-US" dirty="0">
                <a:hlinkClick r:id="rId3"/>
              </a:rPr>
              <a:t>http://www.emergentmind.com/neural-network</a:t>
            </a:r>
            <a:endParaRPr lang="en-US" dirty="0"/>
          </a:p>
          <a:p>
            <a:pPr marL="0" indent="0">
              <a:buNone/>
            </a:pPr>
            <a:endParaRPr lang="en-US" dirty="0"/>
          </a:p>
        </p:txBody>
      </p:sp>
      <p:pic>
        <p:nvPicPr>
          <p:cNvPr id="4" name="Picture 3">
            <a:extLst>
              <a:ext uri="{FF2B5EF4-FFF2-40B4-BE49-F238E27FC236}">
                <a16:creationId xmlns:a16="http://schemas.microsoft.com/office/drawing/2014/main" id="{8EFCBBED-00CE-43EE-A5CE-4203AF9945CA}"/>
              </a:ext>
            </a:extLst>
          </p:cNvPr>
          <p:cNvPicPr>
            <a:picLocks noChangeAspect="1"/>
          </p:cNvPicPr>
          <p:nvPr/>
        </p:nvPicPr>
        <p:blipFill>
          <a:blip r:embed="rId4"/>
          <a:stretch>
            <a:fillRect/>
          </a:stretch>
        </p:blipFill>
        <p:spPr>
          <a:xfrm>
            <a:off x="2590781" y="3371850"/>
            <a:ext cx="5924569" cy="2965982"/>
          </a:xfrm>
          <a:prstGeom prst="rect">
            <a:avLst/>
          </a:prstGeom>
        </p:spPr>
      </p:pic>
    </p:spTree>
    <p:extLst>
      <p:ext uri="{BB962C8B-B14F-4D97-AF65-F5344CB8AC3E}">
        <p14:creationId xmlns:p14="http://schemas.microsoft.com/office/powerpoint/2010/main" val="1627958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2242737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4254915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146165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Tree>
    <p:extLst>
      <p:ext uri="{BB962C8B-B14F-4D97-AF65-F5344CB8AC3E}">
        <p14:creationId xmlns:p14="http://schemas.microsoft.com/office/powerpoint/2010/main" val="247210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Dataset can be too large to strictly apply gradient descent.</a:t>
                </a:r>
              </a:p>
              <a:p>
                <a:r>
                  <a:rPr lang="en-US" dirty="0"/>
                  <a:t>Instead, randomly sample a data point, perform gradient descent per point, and iterate.</a:t>
                </a:r>
              </a:p>
              <a:p>
                <a:pPr lvl="1"/>
                <a:r>
                  <a:rPr lang="en-US" dirty="0"/>
                  <a:t>True gradient is approximated only</a:t>
                </a:r>
              </a:p>
              <a:p>
                <a:pPr lvl="1"/>
                <a:r>
                  <a:rPr lang="en-US" dirty="0"/>
                  <a:t>Picking a subset of points: “</a:t>
                </a:r>
                <a:r>
                  <a:rPr lang="en-US" i="1" dirty="0"/>
                  <a:t>mini-batch</a:t>
                </a:r>
                <a:r>
                  <a:rPr lang="en-US" dirty="0"/>
                  <a:t>”</a:t>
                </a:r>
              </a:p>
              <a:p>
                <a:pPr lvl="1"/>
                <a:endParaRPr lang="en-US" dirty="0"/>
              </a:p>
              <a:p>
                <a:pPr marL="0" indent="0">
                  <a:buNone/>
                </a:pPr>
                <a:r>
                  <a:rPr lang="en-US" dirty="0"/>
                  <a:t>Pick starting </a:t>
                </a:r>
                <a14:m>
                  <m:oMath xmlns:m="http://schemas.openxmlformats.org/officeDocument/2006/math">
                    <m:r>
                      <a:rPr lang="en-US" i="1" dirty="0" smtClean="0">
                        <a:latin typeface="Cambria Math" panose="02040503050406030204" pitchFamily="18" charset="0"/>
                      </a:rPr>
                      <m:t>𝑊</m:t>
                    </m:r>
                  </m:oMath>
                </a14:m>
                <a:r>
                  <a:rPr lang="en-US" dirty="0"/>
                  <a:t> and learning rate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endParaRPr lang="en-US" dirty="0"/>
              </a:p>
              <a:p>
                <a:pPr marL="0" indent="0">
                  <a:buNone/>
                </a:pPr>
                <a:r>
                  <a:rPr lang="en-US" dirty="0"/>
                  <a:t>While not at minimum:</a:t>
                </a:r>
              </a:p>
              <a:p>
                <a:pPr lvl="1"/>
                <a:r>
                  <a:rPr lang="en-US" dirty="0"/>
                  <a:t>Shuffle training set</a:t>
                </a:r>
              </a:p>
              <a:p>
                <a:pPr lvl="1"/>
                <a:r>
                  <a:rPr lang="en-US" dirty="0"/>
                  <a:t>For each data point </a:t>
                </a:r>
                <a:r>
                  <a:rPr lang="en-US" i="1" dirty="0" err="1"/>
                  <a:t>i</a:t>
                </a:r>
                <a:r>
                  <a:rPr lang="en-US" i="1" dirty="0"/>
                  <a:t>=1…n  (maybe as mini-batch)</a:t>
                </a:r>
              </a:p>
              <a:p>
                <a:pPr lvl="2"/>
                <a:r>
                  <a:rPr lang="en-US" i="1" dirty="0"/>
                  <a:t>Gradient descent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52" t="-2716" r="-1235"/>
                </a:stretch>
              </a:blipFill>
            </p:spPr>
            <p:txBody>
              <a:bodyPr/>
              <a:lstStyle/>
              <a:p>
                <a:r>
                  <a:rPr lang="en-US">
                    <a:noFill/>
                  </a:rPr>
                  <a:t> </a:t>
                </a:r>
              </a:p>
            </p:txBody>
          </p:sp>
        </mc:Fallback>
      </mc:AlternateContent>
      <p:sp>
        <p:nvSpPr>
          <p:cNvPr id="12" name="Right Brace 11"/>
          <p:cNvSpPr/>
          <p:nvPr/>
        </p:nvSpPr>
        <p:spPr>
          <a:xfrm>
            <a:off x="7112000" y="5321300"/>
            <a:ext cx="368300" cy="8556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7658100" y="5486400"/>
            <a:ext cx="1384300" cy="461665"/>
          </a:xfrm>
          <a:prstGeom prst="rect">
            <a:avLst/>
          </a:prstGeom>
          <a:noFill/>
        </p:spPr>
        <p:txBody>
          <a:bodyPr wrap="square" rtlCol="0">
            <a:spAutoFit/>
          </a:bodyPr>
          <a:lstStyle/>
          <a:p>
            <a:r>
              <a:rPr lang="en-US" sz="2400" i="1" dirty="0"/>
              <a:t>“Epoch“</a:t>
            </a:r>
          </a:p>
        </p:txBody>
      </p:sp>
    </p:spTree>
    <p:extLst>
      <p:ext uri="{BB962C8B-B14F-4D97-AF65-F5344CB8AC3E}">
        <p14:creationId xmlns:p14="http://schemas.microsoft.com/office/powerpoint/2010/main" val="202476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3050" y="2296755"/>
            <a:ext cx="4610100" cy="3619500"/>
          </a:xfrm>
        </p:spPr>
      </p:pic>
      <p:sp>
        <p:nvSpPr>
          <p:cNvPr id="12" name="TextBox 11"/>
          <p:cNvSpPr txBox="1"/>
          <p:nvPr/>
        </p:nvSpPr>
        <p:spPr>
          <a:xfrm>
            <a:off x="628650" y="2296755"/>
            <a:ext cx="3213100" cy="3108543"/>
          </a:xfrm>
          <a:prstGeom prst="rect">
            <a:avLst/>
          </a:prstGeom>
          <a:noFill/>
        </p:spPr>
        <p:txBody>
          <a:bodyPr wrap="square" rtlCol="0">
            <a:spAutoFit/>
          </a:bodyPr>
          <a:lstStyle/>
          <a:p>
            <a:r>
              <a:rPr lang="en-US" sz="2800" dirty="0"/>
              <a:t>Loss will not always decrease (locally) as training data point is random.</a:t>
            </a:r>
          </a:p>
          <a:p>
            <a:endParaRPr lang="en-US" sz="2800" dirty="0"/>
          </a:p>
          <a:p>
            <a:r>
              <a:rPr lang="en-US" sz="2800" dirty="0"/>
              <a:t>Still converges over time.</a:t>
            </a:r>
          </a:p>
        </p:txBody>
      </p:sp>
      <p:sp>
        <p:nvSpPr>
          <p:cNvPr id="3" name="TextBox 2"/>
          <p:cNvSpPr txBox="1"/>
          <p:nvPr/>
        </p:nvSpPr>
        <p:spPr>
          <a:xfrm>
            <a:off x="8014494" y="6488668"/>
            <a:ext cx="1357312" cy="369332"/>
          </a:xfrm>
          <a:prstGeom prst="rect">
            <a:avLst/>
          </a:prstGeom>
          <a:noFill/>
        </p:spPr>
        <p:txBody>
          <a:bodyPr wrap="square" rtlCol="0">
            <a:spAutoFit/>
          </a:bodyPr>
          <a:lstStyle/>
          <a:p>
            <a:r>
              <a:rPr lang="en-US" dirty="0">
                <a:solidFill>
                  <a:schemeClr val="bg1">
                    <a:lumMod val="50000"/>
                  </a:schemeClr>
                </a:solidFill>
              </a:rPr>
              <a:t>Wikipedia</a:t>
            </a:r>
          </a:p>
        </p:txBody>
      </p:sp>
    </p:spTree>
    <p:extLst>
      <p:ext uri="{BB962C8B-B14F-4D97-AF65-F5344CB8AC3E}">
        <p14:creationId xmlns:p14="http://schemas.microsoft.com/office/powerpoint/2010/main" val="268337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pic>
        <p:nvPicPr>
          <p:cNvPr id="3" name="Picture 2"/>
          <p:cNvPicPr>
            <a:picLocks noChangeAspect="1"/>
          </p:cNvPicPr>
          <p:nvPr/>
        </p:nvPicPr>
        <p:blipFill>
          <a:blip r:embed="rId3"/>
          <a:stretch>
            <a:fillRect/>
          </a:stretch>
        </p:blipFill>
        <p:spPr>
          <a:xfrm>
            <a:off x="5180885" y="935413"/>
            <a:ext cx="3619808" cy="883575"/>
          </a:xfrm>
          <a:prstGeom prst="rect">
            <a:avLst/>
          </a:prstGeom>
        </p:spPr>
      </p:pic>
      <p:pic>
        <p:nvPicPr>
          <p:cNvPr id="4" name="Picture 3"/>
          <p:cNvPicPr>
            <a:picLocks noChangeAspect="1"/>
          </p:cNvPicPr>
          <p:nvPr/>
        </p:nvPicPr>
        <p:blipFill>
          <a:blip r:embed="rId4"/>
          <a:stretch>
            <a:fillRect/>
          </a:stretch>
        </p:blipFill>
        <p:spPr>
          <a:xfrm>
            <a:off x="6688719" y="1915180"/>
            <a:ext cx="2036954" cy="482119"/>
          </a:xfrm>
          <a:prstGeom prst="rect">
            <a:avLst/>
          </a:prstGeom>
        </p:spPr>
      </p:pic>
      <p:sp>
        <p:nvSpPr>
          <p:cNvPr id="5" name="TextBox 4"/>
          <p:cNvSpPr txBox="1"/>
          <p:nvPr/>
        </p:nvSpPr>
        <p:spPr>
          <a:xfrm>
            <a:off x="3534829" y="1101553"/>
            <a:ext cx="1722813" cy="460492"/>
          </a:xfrm>
          <a:prstGeom prst="rect">
            <a:avLst/>
          </a:prstGeom>
          <a:noFill/>
        </p:spPr>
        <p:txBody>
          <a:bodyPr wrap="square" rtlCol="0">
            <a:spAutoFit/>
          </a:bodyPr>
          <a:lstStyle/>
          <a:p>
            <a:r>
              <a:rPr lang="en-US" sz="2394" dirty="0"/>
              <a:t>Perceptron:</a:t>
            </a:r>
          </a:p>
        </p:txBody>
      </p:sp>
      <p:sp>
        <p:nvSpPr>
          <p:cNvPr id="6" name="TextBox 5"/>
          <p:cNvSpPr txBox="1"/>
          <p:nvPr/>
        </p:nvSpPr>
        <p:spPr>
          <a:xfrm>
            <a:off x="6643176" y="2551726"/>
            <a:ext cx="2210521" cy="399094"/>
          </a:xfrm>
          <a:prstGeom prst="rect">
            <a:avLst/>
          </a:prstGeom>
          <a:noFill/>
        </p:spPr>
        <p:txBody>
          <a:bodyPr wrap="square" rtlCol="0">
            <a:spAutoFit/>
          </a:bodyPr>
          <a:lstStyle/>
          <a:p>
            <a:r>
              <a:rPr lang="en-US" sz="1995" i="1" dirty="0"/>
              <a:t>This is convolution!</a:t>
            </a:r>
          </a:p>
        </p:txBody>
      </p:sp>
    </p:spTree>
    <p:extLst>
      <p:ext uri="{BB962C8B-B14F-4D97-AF65-F5344CB8AC3E}">
        <p14:creationId xmlns:p14="http://schemas.microsoft.com/office/powerpoint/2010/main" val="107585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oscillations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961" y="1825625"/>
            <a:ext cx="4058078" cy="4351338"/>
          </a:xfrm>
        </p:spPr>
      </p:pic>
      <p:sp>
        <p:nvSpPr>
          <p:cNvPr id="4" name="TextBox 3"/>
          <p:cNvSpPr txBox="1"/>
          <p:nvPr/>
        </p:nvSpPr>
        <p:spPr>
          <a:xfrm>
            <a:off x="8014494" y="6488668"/>
            <a:ext cx="1357312" cy="369332"/>
          </a:xfrm>
          <a:prstGeom prst="rect">
            <a:avLst/>
          </a:prstGeom>
          <a:noFill/>
        </p:spPr>
        <p:txBody>
          <a:bodyPr wrap="square" rtlCol="0">
            <a:spAutoFit/>
          </a:bodyPr>
          <a:lstStyle/>
          <a:p>
            <a:r>
              <a:rPr lang="en-US" dirty="0">
                <a:solidFill>
                  <a:schemeClr val="bg1">
                    <a:lumMod val="50000"/>
                  </a:schemeClr>
                </a:solidFill>
              </a:rPr>
              <a:t>Wikipedia</a:t>
            </a:r>
          </a:p>
        </p:txBody>
      </p:sp>
    </p:spTree>
    <p:extLst>
      <p:ext uri="{BB962C8B-B14F-4D97-AF65-F5344CB8AC3E}">
        <p14:creationId xmlns:p14="http://schemas.microsoft.com/office/powerpoint/2010/main" val="25218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Gradient descent oscillations</a:t>
            </a:r>
          </a:p>
        </p:txBody>
      </p:sp>
      <p:sp>
        <p:nvSpPr>
          <p:cNvPr id="35" name="TextBox 34"/>
          <p:cNvSpPr txBox="1"/>
          <p:nvPr/>
        </p:nvSpPr>
        <p:spPr>
          <a:xfrm>
            <a:off x="6635223" y="4213334"/>
            <a:ext cx="2352461" cy="1815882"/>
          </a:xfrm>
          <a:prstGeom prst="rect">
            <a:avLst/>
          </a:prstGeom>
          <a:noFill/>
        </p:spPr>
        <p:txBody>
          <a:bodyPr wrap="square" rtlCol="0">
            <a:spAutoFit/>
          </a:bodyPr>
          <a:lstStyle/>
          <a:p>
            <a:r>
              <a:rPr lang="en-US" sz="2800" dirty="0"/>
              <a:t>Slow to converge to the (local) optimum</a:t>
            </a:r>
          </a:p>
        </p:txBody>
      </p:sp>
      <p:sp>
        <p:nvSpPr>
          <p:cNvPr id="13" name="TextBox 12"/>
          <p:cNvSpPr txBox="1"/>
          <p:nvPr/>
        </p:nvSpPr>
        <p:spPr>
          <a:xfrm>
            <a:off x="8014494" y="6488668"/>
            <a:ext cx="1357312" cy="369332"/>
          </a:xfrm>
          <a:prstGeom prst="rect">
            <a:avLst/>
          </a:prstGeom>
          <a:noFill/>
        </p:spPr>
        <p:txBody>
          <a:bodyPr wrap="square" rtlCol="0">
            <a:spAutoFit/>
          </a:bodyPr>
          <a:lstStyle/>
          <a:p>
            <a:r>
              <a:rPr lang="en-US" dirty="0">
                <a:solidFill>
                  <a:schemeClr val="bg1">
                    <a:lumMod val="50000"/>
                  </a:schemeClr>
                </a:solidFill>
              </a:rPr>
              <a:t>Wikipedia</a:t>
            </a:r>
          </a:p>
        </p:txBody>
      </p:sp>
      <p:pic>
        <p:nvPicPr>
          <p:cNvPr id="9" name="Content Placeholder 8" descr="A close up of text on a white background&#13;&#10;&#13;&#10;Description automatically generated">
            <a:extLst>
              <a:ext uri="{FF2B5EF4-FFF2-40B4-BE49-F238E27FC236}">
                <a16:creationId xmlns:a16="http://schemas.microsoft.com/office/drawing/2014/main" id="{5E3D64C5-F40B-724F-B8C2-43086F6A6A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6452"/>
            <a:ext cx="5619750" cy="4277254"/>
          </a:xfrm>
        </p:spPr>
      </p:pic>
    </p:spTree>
    <p:extLst>
      <p:ext uri="{BB962C8B-B14F-4D97-AF65-F5344CB8AC3E}">
        <p14:creationId xmlns:p14="http://schemas.microsoft.com/office/powerpoint/2010/main" val="3496983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Adjust the gradient by a weighted sum of the previous amount plus the current amount.</a:t>
                </a:r>
              </a:p>
              <a:p>
                <a:endParaRPr lang="en-US" dirty="0"/>
              </a:p>
              <a:p>
                <a:r>
                  <a:rPr lang="en-US" dirty="0">
                    <a:ea typeface="Cambria Math" panose="02040503050406030204" pitchFamily="18" charset="0"/>
                  </a:rPr>
                  <a:t>Without momentum: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𝛾</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den>
                    </m:f>
                  </m:oMath>
                </a14:m>
                <a:endParaRPr lang="en-US" dirty="0"/>
              </a:p>
              <a:p>
                <a:endParaRPr lang="en-US" dirty="0"/>
              </a:p>
              <a:p>
                <a:r>
                  <a:rPr lang="en-US" dirty="0"/>
                  <a:t>With momentum (new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oMath>
                </a14:m>
                <a:r>
                  <a:rPr lang="en-US" dirty="0"/>
                  <a:t>parameter): </a:t>
                </a:r>
              </a:p>
              <a:p>
                <a:pPr marL="0" indent="0">
                  <a:buNone/>
                </a:pP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𝛾</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den>
                                </m:f>
                              </m:e>
                            </m:d>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den>
                                </m:f>
                              </m:e>
                            </m:d>
                          </m:e>
                          <m:sub>
                            <m:r>
                              <a:rPr lang="en-US" b="0" i="1" smtClean="0">
                                <a:latin typeface="Cambria Math" panose="02040503050406030204" pitchFamily="18" charset="0"/>
                                <a:ea typeface="Cambria Math" panose="02040503050406030204" pitchFamily="18" charset="0"/>
                              </a:rPr>
                              <m:t>𝑡</m:t>
                            </m:r>
                          </m:sub>
                        </m:sSub>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3936153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a:t>
            </a:r>
          </a:p>
        </p:txBody>
      </p:sp>
      <p:sp>
        <p:nvSpPr>
          <p:cNvPr id="3" name="Content Placeholder 2"/>
          <p:cNvSpPr>
            <a:spLocks noGrp="1"/>
          </p:cNvSpPr>
          <p:nvPr>
            <p:ph idx="1"/>
          </p:nvPr>
        </p:nvSpPr>
        <p:spPr>
          <a:xfrm>
            <a:off x="628649" y="1825625"/>
            <a:ext cx="7982915" cy="4351338"/>
          </a:xfrm>
        </p:spPr>
        <p:txBody>
          <a:bodyPr>
            <a:normAutofit/>
          </a:bodyPr>
          <a:lstStyle/>
          <a:p>
            <a:pPr marL="0" indent="0">
              <a:buNone/>
            </a:pPr>
            <a:r>
              <a:rPr lang="en-US" i="1" dirty="0"/>
              <a:t>…I thought we were going to treat machine learning like a black box? I like black boxes.</a:t>
            </a:r>
          </a:p>
          <a:p>
            <a:pPr marL="0" indent="0">
              <a:buNone/>
            </a:pPr>
            <a:endParaRPr lang="en-US" i="1" dirty="0"/>
          </a:p>
          <a:p>
            <a:pPr marL="0" indent="0">
              <a:buNone/>
            </a:pPr>
            <a:r>
              <a:rPr lang="en-US" dirty="0"/>
              <a:t>Deep learning is: </a:t>
            </a:r>
            <a:br>
              <a:rPr lang="en-US" dirty="0"/>
            </a:br>
            <a:r>
              <a:rPr lang="en-US" dirty="0"/>
              <a:t>- a black box </a:t>
            </a:r>
            <a:br>
              <a:rPr lang="en-US" dirty="0"/>
            </a:br>
            <a:endParaRPr lang="en-US" dirty="0"/>
          </a:p>
        </p:txBody>
      </p:sp>
      <p:sp>
        <p:nvSpPr>
          <p:cNvPr id="4" name="Rectangle 3"/>
          <p:cNvSpPr/>
          <p:nvPr/>
        </p:nvSpPr>
        <p:spPr>
          <a:xfrm>
            <a:off x="5238044" y="3905956"/>
            <a:ext cx="2314223" cy="23142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endCxn id="4" idx="1"/>
          </p:cNvCxnSpPr>
          <p:nvPr/>
        </p:nvCxnSpPr>
        <p:spPr>
          <a:xfrm>
            <a:off x="4120444" y="5046133"/>
            <a:ext cx="1117600" cy="1693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7552267" y="5054599"/>
            <a:ext cx="1117600" cy="1693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7676445" y="4539144"/>
            <a:ext cx="1174045" cy="369332"/>
          </a:xfrm>
          <a:prstGeom prst="rect">
            <a:avLst/>
          </a:prstGeom>
          <a:noFill/>
        </p:spPr>
        <p:txBody>
          <a:bodyPr wrap="square" rtlCol="0">
            <a:spAutoFit/>
          </a:bodyPr>
          <a:lstStyle/>
          <a:p>
            <a:r>
              <a:rPr lang="en-US" dirty="0"/>
              <a:t>Classifier</a:t>
            </a:r>
          </a:p>
        </p:txBody>
      </p:sp>
      <p:sp>
        <p:nvSpPr>
          <p:cNvPr id="10" name="TextBox 9"/>
          <p:cNvSpPr txBox="1"/>
          <p:nvPr/>
        </p:nvSpPr>
        <p:spPr>
          <a:xfrm>
            <a:off x="3787423" y="4539144"/>
            <a:ext cx="1622777" cy="369332"/>
          </a:xfrm>
          <a:prstGeom prst="rect">
            <a:avLst/>
          </a:prstGeom>
          <a:noFill/>
        </p:spPr>
        <p:txBody>
          <a:bodyPr wrap="square" rtlCol="0">
            <a:spAutoFit/>
          </a:bodyPr>
          <a:lstStyle/>
          <a:p>
            <a:r>
              <a:rPr lang="en-US" dirty="0"/>
              <a:t>Training data</a:t>
            </a:r>
          </a:p>
        </p:txBody>
      </p:sp>
    </p:spTree>
    <p:extLst>
      <p:ext uri="{BB962C8B-B14F-4D97-AF65-F5344CB8AC3E}">
        <p14:creationId xmlns:p14="http://schemas.microsoft.com/office/powerpoint/2010/main" val="216744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a:t>
            </a:r>
          </a:p>
        </p:txBody>
      </p:sp>
      <p:sp>
        <p:nvSpPr>
          <p:cNvPr id="3" name="Content Placeholder 2"/>
          <p:cNvSpPr>
            <a:spLocks noGrp="1"/>
          </p:cNvSpPr>
          <p:nvPr>
            <p:ph idx="1"/>
          </p:nvPr>
        </p:nvSpPr>
        <p:spPr>
          <a:xfrm>
            <a:off x="628649" y="1825625"/>
            <a:ext cx="7982915" cy="4351338"/>
          </a:xfrm>
        </p:spPr>
        <p:txBody>
          <a:bodyPr>
            <a:normAutofit/>
          </a:bodyPr>
          <a:lstStyle/>
          <a:p>
            <a:pPr marL="0" indent="0">
              <a:buNone/>
            </a:pPr>
            <a:r>
              <a:rPr lang="en-US" i="1" dirty="0"/>
              <a:t>…I thought we were going to treat machine learning like a black box? I like black boxes.</a:t>
            </a:r>
          </a:p>
          <a:p>
            <a:pPr marL="0" indent="0">
              <a:buNone/>
            </a:pPr>
            <a:endParaRPr lang="en-US" i="1" dirty="0"/>
          </a:p>
          <a:p>
            <a:pPr marL="0" indent="0">
              <a:buNone/>
            </a:pPr>
            <a:r>
              <a:rPr lang="en-US" dirty="0"/>
              <a:t>Deep learning is: </a:t>
            </a:r>
            <a:br>
              <a:rPr lang="en-US" dirty="0"/>
            </a:br>
            <a:r>
              <a:rPr lang="en-US" dirty="0"/>
              <a:t>- a black box </a:t>
            </a:r>
            <a:br>
              <a:rPr lang="en-US" dirty="0"/>
            </a:br>
            <a:r>
              <a:rPr lang="en-US" dirty="0"/>
              <a:t>- </a:t>
            </a:r>
            <a:r>
              <a:rPr lang="en-US" i="1" dirty="0"/>
              <a:t>also a black art</a:t>
            </a:r>
            <a:r>
              <a:rPr lang="en-US" dirty="0"/>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578" y="3447478"/>
            <a:ext cx="4222044" cy="2729485"/>
          </a:xfrm>
          <a:prstGeom prst="rect">
            <a:avLst/>
          </a:prstGeom>
        </p:spPr>
      </p:pic>
      <p:sp>
        <p:nvSpPr>
          <p:cNvPr id="4" name="TextBox 3"/>
          <p:cNvSpPr txBox="1"/>
          <p:nvPr/>
        </p:nvSpPr>
        <p:spPr>
          <a:xfrm>
            <a:off x="6863644" y="6479822"/>
            <a:ext cx="2280356" cy="369332"/>
          </a:xfrm>
          <a:prstGeom prst="rect">
            <a:avLst/>
          </a:prstGeom>
          <a:noFill/>
        </p:spPr>
        <p:txBody>
          <a:bodyPr wrap="square" rtlCol="0">
            <a:spAutoFit/>
          </a:bodyPr>
          <a:lstStyle/>
          <a:p>
            <a:r>
              <a:rPr lang="en-US" dirty="0">
                <a:solidFill>
                  <a:schemeClr val="bg1">
                    <a:lumMod val="50000"/>
                  </a:schemeClr>
                </a:solidFill>
              </a:rPr>
              <a:t>http://www.isrtv.com/</a:t>
            </a:r>
          </a:p>
        </p:txBody>
      </p:sp>
    </p:spTree>
    <p:extLst>
      <p:ext uri="{BB962C8B-B14F-4D97-AF65-F5344CB8AC3E}">
        <p14:creationId xmlns:p14="http://schemas.microsoft.com/office/powerpoint/2010/main" val="568582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a:t>
            </a:r>
          </a:p>
        </p:txBody>
      </p:sp>
      <p:sp>
        <p:nvSpPr>
          <p:cNvPr id="3" name="Content Placeholder 2"/>
          <p:cNvSpPr>
            <a:spLocks noGrp="1"/>
          </p:cNvSpPr>
          <p:nvPr>
            <p:ph idx="1"/>
          </p:nvPr>
        </p:nvSpPr>
        <p:spPr>
          <a:xfrm>
            <a:off x="628649" y="1825625"/>
            <a:ext cx="7982915" cy="4351338"/>
          </a:xfrm>
        </p:spPr>
        <p:txBody>
          <a:bodyPr>
            <a:normAutofit lnSpcReduction="10000"/>
          </a:bodyPr>
          <a:lstStyle/>
          <a:p>
            <a:pPr marL="0" indent="0">
              <a:buNone/>
            </a:pPr>
            <a:r>
              <a:rPr lang="en-US" i="1" dirty="0"/>
              <a:t>…I thought we were going to treat machine learning like a black box? I like black boxes.</a:t>
            </a:r>
          </a:p>
          <a:p>
            <a:pPr marL="0" indent="0">
              <a:buNone/>
            </a:pPr>
            <a:endParaRPr lang="en-US" i="1" dirty="0"/>
          </a:p>
          <a:p>
            <a:pPr marL="0" indent="0">
              <a:buNone/>
            </a:pPr>
            <a:r>
              <a:rPr lang="en-US" dirty="0"/>
              <a:t>Many approaches and hyperparameters: </a:t>
            </a:r>
          </a:p>
          <a:p>
            <a:pPr marL="0" indent="0">
              <a:buNone/>
            </a:pPr>
            <a:r>
              <a:rPr lang="en-US" dirty="0"/>
              <a:t>    </a:t>
            </a:r>
            <a:r>
              <a:rPr lang="en-US" sz="2400" dirty="0"/>
              <a:t>Activation functions, learning rate, mini-batch size, </a:t>
            </a:r>
            <a:br>
              <a:rPr lang="en-US" sz="2400" dirty="0"/>
            </a:br>
            <a:r>
              <a:rPr lang="en-US" sz="2400" dirty="0"/>
              <a:t>     momentum…</a:t>
            </a:r>
            <a:endParaRPr lang="en-US" dirty="0"/>
          </a:p>
          <a:p>
            <a:pPr marL="0" indent="0">
              <a:buNone/>
            </a:pPr>
            <a:r>
              <a:rPr lang="en-US" dirty="0"/>
              <a:t>Often these need tweaking, and you need to know what they do to change them intelligently.</a:t>
            </a:r>
          </a:p>
        </p:txBody>
      </p:sp>
    </p:spTree>
    <p:extLst>
      <p:ext uri="{BB962C8B-B14F-4D97-AF65-F5344CB8AC3E}">
        <p14:creationId xmlns:p14="http://schemas.microsoft.com/office/powerpoint/2010/main" val="9103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Lowering the learning rate = smaller steps in SGD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9441" y="1937385"/>
            <a:ext cx="4058078" cy="4351338"/>
          </a:xfrm>
        </p:spPr>
      </p:pic>
      <p:cxnSp>
        <p:nvCxnSpPr>
          <p:cNvPr id="4" name="Straight Arrow Connector 3"/>
          <p:cNvCxnSpPr>
            <a:cxnSpLocks/>
          </p:cNvCxnSpPr>
          <p:nvPr/>
        </p:nvCxnSpPr>
        <p:spPr>
          <a:xfrm flipV="1">
            <a:off x="1643380" y="5096510"/>
            <a:ext cx="47625" cy="27305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a:cxnSpLocks/>
          </p:cNvCxnSpPr>
          <p:nvPr/>
        </p:nvCxnSpPr>
        <p:spPr>
          <a:xfrm>
            <a:off x="1738630" y="5096510"/>
            <a:ext cx="540704" cy="27305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a:cxnSpLocks/>
          </p:cNvCxnSpPr>
          <p:nvPr/>
        </p:nvCxnSpPr>
        <p:spPr>
          <a:xfrm flipH="1" flipV="1">
            <a:off x="1946222" y="4703900"/>
            <a:ext cx="296970" cy="602852"/>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a:cxnSpLocks/>
          </p:cNvCxnSpPr>
          <p:nvPr/>
        </p:nvCxnSpPr>
        <p:spPr>
          <a:xfrm>
            <a:off x="1980406" y="4719974"/>
            <a:ext cx="592031" cy="234552"/>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cxnSpLocks/>
          </p:cNvCxnSpPr>
          <p:nvPr/>
        </p:nvCxnSpPr>
        <p:spPr>
          <a:xfrm flipH="1" flipV="1">
            <a:off x="2205090" y="4393148"/>
            <a:ext cx="367347" cy="511668"/>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p:cNvCxnSpPr>
            <a:cxnSpLocks/>
          </p:cNvCxnSpPr>
          <p:nvPr/>
        </p:nvCxnSpPr>
        <p:spPr>
          <a:xfrm>
            <a:off x="2205090" y="4393148"/>
            <a:ext cx="592031" cy="25583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p:cNvCxnSpPr>
            <a:cxnSpLocks/>
          </p:cNvCxnSpPr>
          <p:nvPr/>
        </p:nvCxnSpPr>
        <p:spPr>
          <a:xfrm flipH="1" flipV="1">
            <a:off x="2480600" y="4183525"/>
            <a:ext cx="316521" cy="39446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5" name="TextBox 34"/>
          <p:cNvSpPr txBox="1"/>
          <p:nvPr/>
        </p:nvSpPr>
        <p:spPr>
          <a:xfrm>
            <a:off x="5383029" y="3088934"/>
            <a:ext cx="3303771" cy="1815882"/>
          </a:xfrm>
          <a:prstGeom prst="rect">
            <a:avLst/>
          </a:prstGeom>
          <a:noFill/>
        </p:spPr>
        <p:txBody>
          <a:bodyPr wrap="square" rtlCol="0">
            <a:spAutoFit/>
          </a:bodyPr>
          <a:lstStyle/>
          <a:p>
            <a:r>
              <a:rPr lang="en-US" sz="2800" dirty="0"/>
              <a:t>-Less ‘ping pong’</a:t>
            </a:r>
          </a:p>
          <a:p>
            <a:endParaRPr lang="en-US" sz="2800" dirty="0"/>
          </a:p>
          <a:p>
            <a:r>
              <a:rPr lang="en-US" sz="2800" dirty="0"/>
              <a:t>-Takes longer to get to the optimum</a:t>
            </a:r>
          </a:p>
        </p:txBody>
      </p:sp>
      <p:sp>
        <p:nvSpPr>
          <p:cNvPr id="13" name="TextBox 12"/>
          <p:cNvSpPr txBox="1"/>
          <p:nvPr/>
        </p:nvSpPr>
        <p:spPr>
          <a:xfrm>
            <a:off x="8014494" y="6488668"/>
            <a:ext cx="1357312" cy="369332"/>
          </a:xfrm>
          <a:prstGeom prst="rect">
            <a:avLst/>
          </a:prstGeom>
          <a:noFill/>
        </p:spPr>
        <p:txBody>
          <a:bodyPr wrap="square" rtlCol="0">
            <a:spAutoFit/>
          </a:bodyPr>
          <a:lstStyle/>
          <a:p>
            <a:r>
              <a:rPr lang="en-US" dirty="0">
                <a:solidFill>
                  <a:schemeClr val="bg1">
                    <a:lumMod val="50000"/>
                  </a:schemeClr>
                </a:solidFill>
              </a:rPr>
              <a:t>Wikipedia</a:t>
            </a:r>
          </a:p>
        </p:txBody>
      </p:sp>
    </p:spTree>
    <p:extLst>
      <p:ext uri="{BB962C8B-B14F-4D97-AF65-F5344CB8AC3E}">
        <p14:creationId xmlns:p14="http://schemas.microsoft.com/office/powerpoint/2010/main" val="3065842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961" y="365126"/>
            <a:ext cx="7947389" cy="1325563"/>
          </a:xfrm>
        </p:spPr>
        <p:txBody>
          <a:bodyPr/>
          <a:lstStyle/>
          <a:p>
            <a:r>
              <a:rPr lang="en-US" dirty="0"/>
              <a:t>Flat regions in energy landscape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7961" y="2477558"/>
            <a:ext cx="4004039" cy="3099901"/>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477558"/>
            <a:ext cx="4004039" cy="3099901"/>
          </a:xfrm>
          <a:prstGeom prst="rect">
            <a:avLst/>
          </a:prstGeom>
        </p:spPr>
      </p:pic>
    </p:spTree>
    <p:extLst>
      <p:ext uri="{BB962C8B-B14F-4D97-AF65-F5344CB8AC3E}">
        <p14:creationId xmlns:p14="http://schemas.microsoft.com/office/powerpoint/2010/main" val="2172693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of fitting</a:t>
            </a:r>
          </a:p>
        </p:txBody>
      </p:sp>
      <p:sp>
        <p:nvSpPr>
          <p:cNvPr id="3" name="Content Placeholder 2"/>
          <p:cNvSpPr>
            <a:spLocks noGrp="1"/>
          </p:cNvSpPr>
          <p:nvPr>
            <p:ph idx="1"/>
          </p:nvPr>
        </p:nvSpPr>
        <p:spPr/>
        <p:txBody>
          <a:bodyPr/>
          <a:lstStyle/>
          <a:p>
            <a:r>
              <a:rPr lang="en-US" dirty="0"/>
              <a:t>Too many parameters = overfitting</a:t>
            </a:r>
          </a:p>
          <a:p>
            <a:r>
              <a:rPr lang="en-US" dirty="0"/>
              <a:t>Not enough parameters = underfitting</a:t>
            </a:r>
          </a:p>
          <a:p>
            <a:endParaRPr lang="en-US" dirty="0"/>
          </a:p>
          <a:p>
            <a:r>
              <a:rPr lang="en-US" dirty="0"/>
              <a:t>More data = less chance to overfit</a:t>
            </a:r>
          </a:p>
          <a:p>
            <a:endParaRPr lang="en-US" dirty="0"/>
          </a:p>
          <a:p>
            <a:r>
              <a:rPr lang="en-US" dirty="0"/>
              <a:t>How do we know what is required?</a:t>
            </a:r>
          </a:p>
        </p:txBody>
      </p:sp>
    </p:spTree>
    <p:extLst>
      <p:ext uri="{BB962C8B-B14F-4D97-AF65-F5344CB8AC3E}">
        <p14:creationId xmlns:p14="http://schemas.microsoft.com/office/powerpoint/2010/main" val="1562034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p:txBody>
          <a:bodyPr/>
          <a:lstStyle/>
          <a:p>
            <a:r>
              <a:rPr lang="en-US" dirty="0"/>
              <a:t>Attempt to guide solution to </a:t>
            </a:r>
            <a:r>
              <a:rPr lang="en-US" i="1" dirty="0"/>
              <a:t>not overfit</a:t>
            </a:r>
          </a:p>
          <a:p>
            <a:r>
              <a:rPr lang="en-US" dirty="0"/>
              <a:t>But still give freedom with many parameters</a:t>
            </a:r>
          </a:p>
          <a:p>
            <a:endParaRPr lang="en-US" dirty="0"/>
          </a:p>
        </p:txBody>
      </p:sp>
    </p:spTree>
    <p:extLst>
      <p:ext uri="{BB962C8B-B14F-4D97-AF65-F5344CB8AC3E}">
        <p14:creationId xmlns:p14="http://schemas.microsoft.com/office/powerpoint/2010/main" val="185774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
        <p:nvSpPr>
          <p:cNvPr id="3" name="Rectangle 2"/>
          <p:cNvSpPr/>
          <p:nvPr/>
        </p:nvSpPr>
        <p:spPr>
          <a:xfrm>
            <a:off x="5610755" y="2368868"/>
            <a:ext cx="3420291" cy="202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dirty="0"/>
              <a:t>v</a:t>
            </a:r>
          </a:p>
        </p:txBody>
      </p:sp>
      <p:sp>
        <p:nvSpPr>
          <p:cNvPr id="4" name="Rectangle 3"/>
          <p:cNvSpPr/>
          <p:nvPr/>
        </p:nvSpPr>
        <p:spPr>
          <a:xfrm>
            <a:off x="5610755" y="4726964"/>
            <a:ext cx="3420291" cy="202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dirty="0"/>
              <a:t>v</a:t>
            </a:r>
          </a:p>
        </p:txBody>
      </p:sp>
      <p:sp>
        <p:nvSpPr>
          <p:cNvPr id="5" name="Rectangle 4"/>
          <p:cNvSpPr/>
          <p:nvPr/>
        </p:nvSpPr>
        <p:spPr>
          <a:xfrm>
            <a:off x="5762768" y="2128181"/>
            <a:ext cx="190016" cy="2953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dirty="0"/>
              <a:t>v</a:t>
            </a:r>
          </a:p>
        </p:txBody>
      </p:sp>
      <p:sp>
        <p:nvSpPr>
          <p:cNvPr id="6" name="Rectangle 5"/>
          <p:cNvSpPr/>
          <p:nvPr/>
        </p:nvSpPr>
        <p:spPr>
          <a:xfrm>
            <a:off x="8796693" y="2128181"/>
            <a:ext cx="190016" cy="2953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dirty="0"/>
              <a:t>v</a:t>
            </a:r>
          </a:p>
        </p:txBody>
      </p:sp>
      <p:cxnSp>
        <p:nvCxnSpPr>
          <p:cNvPr id="8" name="Straight Connector 7"/>
          <p:cNvCxnSpPr/>
          <p:nvPr/>
        </p:nvCxnSpPr>
        <p:spPr>
          <a:xfrm flipH="1" flipV="1">
            <a:off x="1696422" y="2698230"/>
            <a:ext cx="5130436" cy="418036"/>
          </a:xfrm>
          <a:prstGeom prst="line">
            <a:avLst/>
          </a:prstGeom>
          <a:ln w="28575">
            <a:solidFill>
              <a:srgbClr val="FF0303"/>
            </a:solidFill>
          </a:ln>
        </p:spPr>
        <p:style>
          <a:lnRef idx="1">
            <a:schemeClr val="accent2"/>
          </a:lnRef>
          <a:fillRef idx="0">
            <a:schemeClr val="accent2"/>
          </a:fillRef>
          <a:effectRef idx="0">
            <a:schemeClr val="accent2"/>
          </a:effectRef>
          <a:fontRef idx="minor">
            <a:schemeClr val="tx1"/>
          </a:fontRef>
        </p:style>
      </p:cxnSp>
      <p:cxnSp>
        <p:nvCxnSpPr>
          <p:cNvPr id="9" name="Straight Connector 8"/>
          <p:cNvCxnSpPr>
            <a:cxnSpLocks/>
          </p:cNvCxnSpPr>
          <p:nvPr/>
        </p:nvCxnSpPr>
        <p:spPr>
          <a:xfrm flipH="1">
            <a:off x="1658419" y="3116265"/>
            <a:ext cx="5155772" cy="0"/>
          </a:xfrm>
          <a:prstGeom prst="line">
            <a:avLst/>
          </a:prstGeom>
          <a:ln w="28575">
            <a:solidFill>
              <a:srgbClr val="FF0303"/>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3634587" y="4243695"/>
            <a:ext cx="1735481" cy="368394"/>
          </a:xfrm>
          <a:prstGeom prst="rect">
            <a:avLst/>
          </a:prstGeom>
          <a:noFill/>
        </p:spPr>
        <p:txBody>
          <a:bodyPr wrap="square" rtlCol="0">
            <a:spAutoFit/>
          </a:bodyPr>
          <a:lstStyle/>
          <a:p>
            <a:r>
              <a:rPr lang="en-US" sz="1795" dirty="0"/>
              <a:t>Shared weights</a:t>
            </a:r>
          </a:p>
        </p:txBody>
      </p:sp>
    </p:spTree>
    <p:extLst>
      <p:ext uri="{BB962C8B-B14F-4D97-AF65-F5344CB8AC3E}">
        <p14:creationId xmlns:p14="http://schemas.microsoft.com/office/powerpoint/2010/main" val="5425776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fitting problem</a:t>
            </a:r>
          </a:p>
        </p:txBody>
      </p:sp>
      <p:pic>
        <p:nvPicPr>
          <p:cNvPr id="4" name="Picture 3"/>
          <p:cNvPicPr>
            <a:picLocks noChangeAspect="1"/>
          </p:cNvPicPr>
          <p:nvPr/>
        </p:nvPicPr>
        <p:blipFill>
          <a:blip r:embed="rId2"/>
          <a:stretch>
            <a:fillRect/>
          </a:stretch>
        </p:blipFill>
        <p:spPr>
          <a:xfrm>
            <a:off x="1512277" y="1852613"/>
            <a:ext cx="5943600" cy="4324350"/>
          </a:xfrm>
          <a:prstGeom prst="rect">
            <a:avLst/>
          </a:prstGeom>
        </p:spPr>
      </p:pic>
      <p:sp>
        <p:nvSpPr>
          <p:cNvPr id="5" name="TextBox 4"/>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p:spTree>
    <p:extLst>
      <p:ext uri="{BB962C8B-B14F-4D97-AF65-F5344CB8AC3E}">
        <p14:creationId xmlns:p14="http://schemas.microsoft.com/office/powerpoint/2010/main" val="2368776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Which is better?</a:t>
            </a:r>
            <a:br>
              <a:rPr lang="en-US" dirty="0"/>
            </a:br>
            <a:r>
              <a:rPr lang="en-US" dirty="0"/>
              <a:t>Which is better </a:t>
            </a:r>
            <a:r>
              <a:rPr lang="en-US" i="1" dirty="0"/>
              <a:t>a priori</a:t>
            </a:r>
            <a:r>
              <a:rPr lang="en-US" dirty="0"/>
              <a:t>?</a:t>
            </a:r>
          </a:p>
        </p:txBody>
      </p:sp>
      <p:pic>
        <p:nvPicPr>
          <p:cNvPr id="4" name="Picture 3"/>
          <p:cNvPicPr>
            <a:picLocks noChangeAspect="1"/>
          </p:cNvPicPr>
          <p:nvPr/>
        </p:nvPicPr>
        <p:blipFill>
          <a:blip r:embed="rId3"/>
          <a:stretch>
            <a:fillRect/>
          </a:stretch>
        </p:blipFill>
        <p:spPr>
          <a:xfrm>
            <a:off x="0" y="2463799"/>
            <a:ext cx="3876006" cy="2897717"/>
          </a:xfrm>
          <a:prstGeom prst="rect">
            <a:avLst/>
          </a:prstGeom>
        </p:spPr>
      </p:pic>
      <p:pic>
        <p:nvPicPr>
          <p:cNvPr id="5" name="Picture 4"/>
          <p:cNvPicPr>
            <a:picLocks noChangeAspect="1"/>
          </p:cNvPicPr>
          <p:nvPr/>
        </p:nvPicPr>
        <p:blipFill>
          <a:blip r:embed="rId4"/>
          <a:stretch>
            <a:fillRect/>
          </a:stretch>
        </p:blipFill>
        <p:spPr>
          <a:xfrm>
            <a:off x="4100219" y="2463799"/>
            <a:ext cx="4222515" cy="2997261"/>
          </a:xfrm>
          <a:prstGeom prst="rect">
            <a:avLst/>
          </a:prstGeom>
        </p:spPr>
      </p:pic>
      <p:sp>
        <p:nvSpPr>
          <p:cNvPr id="6" name="TextBox 5"/>
          <p:cNvSpPr txBox="1"/>
          <p:nvPr/>
        </p:nvSpPr>
        <p:spPr>
          <a:xfrm>
            <a:off x="5359400" y="5461060"/>
            <a:ext cx="2463800" cy="369332"/>
          </a:xfrm>
          <a:prstGeom prst="rect">
            <a:avLst/>
          </a:prstGeom>
          <a:noFill/>
        </p:spPr>
        <p:txBody>
          <a:bodyPr wrap="square" rtlCol="0">
            <a:spAutoFit/>
          </a:bodyPr>
          <a:lstStyle/>
          <a:p>
            <a:r>
              <a:rPr lang="en-US" dirty="0"/>
              <a:t>1</a:t>
            </a:r>
            <a:r>
              <a:rPr lang="en-US" baseline="30000" dirty="0"/>
              <a:t>st</a:t>
            </a:r>
            <a:r>
              <a:rPr lang="en-US" dirty="0"/>
              <a:t> order polynomial</a:t>
            </a:r>
          </a:p>
        </p:txBody>
      </p:sp>
      <p:sp>
        <p:nvSpPr>
          <p:cNvPr id="7" name="TextBox 6"/>
          <p:cNvSpPr txBox="1"/>
          <p:nvPr/>
        </p:nvSpPr>
        <p:spPr>
          <a:xfrm>
            <a:off x="1034110" y="5476453"/>
            <a:ext cx="2463800" cy="369332"/>
          </a:xfrm>
          <a:prstGeom prst="rect">
            <a:avLst/>
          </a:prstGeom>
          <a:noFill/>
        </p:spPr>
        <p:txBody>
          <a:bodyPr wrap="square" rtlCol="0">
            <a:spAutoFit/>
          </a:bodyPr>
          <a:lstStyle/>
          <a:p>
            <a:r>
              <a:rPr lang="en-US" dirty="0"/>
              <a:t>9</a:t>
            </a:r>
            <a:r>
              <a:rPr lang="en-US" baseline="30000" dirty="0"/>
              <a:t>th</a:t>
            </a:r>
            <a:r>
              <a:rPr lang="en-US" dirty="0"/>
              <a:t> order polynomial</a:t>
            </a:r>
          </a:p>
        </p:txBody>
      </p:sp>
      <p:sp>
        <p:nvSpPr>
          <p:cNvPr id="8" name="TextBox 7"/>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p:spTree>
    <p:extLst>
      <p:ext uri="{BB962C8B-B14F-4D97-AF65-F5344CB8AC3E}">
        <p14:creationId xmlns:p14="http://schemas.microsoft.com/office/powerpoint/2010/main" val="42637218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a:xfrm>
            <a:off x="628649" y="1825625"/>
            <a:ext cx="8334376" cy="4351338"/>
          </a:xfrm>
        </p:spPr>
        <p:txBody>
          <a:bodyPr/>
          <a:lstStyle/>
          <a:p>
            <a:r>
              <a:rPr lang="en-US" dirty="0"/>
              <a:t>Attempt to guide solution to </a:t>
            </a:r>
            <a:r>
              <a:rPr lang="en-US" i="1" dirty="0"/>
              <a:t>not overfit</a:t>
            </a:r>
          </a:p>
          <a:p>
            <a:r>
              <a:rPr lang="en-US" dirty="0"/>
              <a:t>But still give freedom with many parameters</a:t>
            </a:r>
          </a:p>
          <a:p>
            <a:endParaRPr lang="en-US" dirty="0"/>
          </a:p>
          <a:p>
            <a:r>
              <a:rPr lang="en-US" dirty="0"/>
              <a:t>Idea: </a:t>
            </a:r>
            <a:br>
              <a:rPr lang="en-US" dirty="0"/>
            </a:br>
            <a:r>
              <a:rPr lang="en-US" i="1" dirty="0"/>
              <a:t>Penalize the use of parameters to prefer small weights.</a:t>
            </a:r>
          </a:p>
          <a:p>
            <a:endParaRPr lang="en-US" dirty="0"/>
          </a:p>
        </p:txBody>
      </p:sp>
    </p:spTree>
    <p:extLst>
      <p:ext uri="{BB962C8B-B14F-4D97-AF65-F5344CB8AC3E}">
        <p14:creationId xmlns:p14="http://schemas.microsoft.com/office/powerpoint/2010/main" val="158430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4351338"/>
              </a:xfrm>
            </p:spPr>
            <p:txBody>
              <a:bodyPr/>
              <a:lstStyle/>
              <a:p>
                <a:r>
                  <a:rPr lang="en-US" dirty="0"/>
                  <a:t>Idea: add a cost to having high weights</a:t>
                </a:r>
              </a:p>
              <a:p>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λ</m:t>
                    </m:r>
                  </m:oMath>
                </a14:m>
                <a:r>
                  <a:rPr lang="en-US" dirty="0"/>
                  <a:t> = regularization parameter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4351338"/>
              </a:xfrm>
              <a:blipFill>
                <a:blip r:embed="rId3"/>
                <a:stretch>
                  <a:fillRect l="-1391" t="-2241"/>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973916" y="3033551"/>
            <a:ext cx="2837559" cy="949861"/>
          </a:xfrm>
          <a:prstGeom prst="rect">
            <a:avLst/>
          </a:prstGeom>
        </p:spPr>
      </p:pic>
      <p:sp>
        <p:nvSpPr>
          <p:cNvPr id="10" name="TextBox 9"/>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A37611-0A9F-40C6-9138-3D9A26E98CFC}"/>
                  </a:ext>
                </a:extLst>
              </p:cNvPr>
              <p:cNvSpPr txBox="1"/>
              <p:nvPr/>
            </p:nvSpPr>
            <p:spPr>
              <a:xfrm>
                <a:off x="4344898" y="3125804"/>
                <a:ext cx="495300" cy="630942"/>
              </a:xfrm>
              <a:prstGeom prst="rect">
                <a:avLst/>
              </a:prstGeom>
              <a:solidFill>
                <a:schemeClr val="bg1"/>
              </a:solidFill>
            </p:spPr>
            <p:txBody>
              <a:bodyPr wrap="square" rtlCol="0">
                <a:spAutoFit/>
              </a:bodyPr>
              <a:lstStyle/>
              <a:p>
                <a:endParaRPr lang="en-US" sz="1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𝜆</m:t>
                      </m:r>
                    </m:oMath>
                  </m:oMathPara>
                </a14:m>
                <a:endParaRPr lang="en-US" sz="3200" dirty="0">
                  <a:ea typeface="Cambria Math" panose="02040503050406030204" pitchFamily="18" charset="0"/>
                </a:endParaRPr>
              </a:p>
              <a:p>
                <a:endParaRPr lang="en-US" sz="200" dirty="0"/>
              </a:p>
            </p:txBody>
          </p:sp>
        </mc:Choice>
        <mc:Fallback xmlns="">
          <p:sp>
            <p:nvSpPr>
              <p:cNvPr id="5" name="TextBox 4">
                <a:extLst>
                  <a:ext uri="{FF2B5EF4-FFF2-40B4-BE49-F238E27FC236}">
                    <a16:creationId xmlns:a16="http://schemas.microsoft.com/office/drawing/2014/main" id="{A1A37611-0A9F-40C6-9138-3D9A26E98CFC}"/>
                  </a:ext>
                </a:extLst>
              </p:cNvPr>
              <p:cNvSpPr txBox="1">
                <a:spLocks noRot="1" noChangeAspect="1" noMove="1" noResize="1" noEditPoints="1" noAdjustHandles="1" noChangeArrowheads="1" noChangeShapeType="1" noTextEdit="1"/>
              </p:cNvSpPr>
              <p:nvPr/>
            </p:nvSpPr>
            <p:spPr>
              <a:xfrm>
                <a:off x="4344898" y="3125804"/>
                <a:ext cx="495300" cy="63094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6412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can describe the data…</a:t>
            </a:r>
          </a:p>
        </p:txBody>
      </p:sp>
      <p:sp>
        <p:nvSpPr>
          <p:cNvPr id="3" name="Content Placeholder 2"/>
          <p:cNvSpPr>
            <a:spLocks noGrp="1"/>
          </p:cNvSpPr>
          <p:nvPr>
            <p:ph idx="1"/>
          </p:nvPr>
        </p:nvSpPr>
        <p:spPr/>
        <p:txBody>
          <a:bodyPr>
            <a:normAutofit lnSpcReduction="10000"/>
          </a:bodyPr>
          <a:lstStyle/>
          <a:p>
            <a:r>
              <a:rPr lang="en-US" dirty="0"/>
              <a:t>…but one is simpler.</a:t>
            </a:r>
          </a:p>
          <a:p>
            <a:endParaRPr lang="en-US" dirty="0"/>
          </a:p>
          <a:p>
            <a:r>
              <a:rPr lang="en-US" dirty="0"/>
              <a:t>Occam’s razor:</a:t>
            </a:r>
          </a:p>
          <a:p>
            <a:pPr marL="457200" lvl="1" indent="0">
              <a:buNone/>
            </a:pPr>
            <a:r>
              <a:rPr lang="en-US" i="1" dirty="0"/>
              <a:t>“Among competing hypotheses, the one with the fewest assumptions should be selected”</a:t>
            </a:r>
          </a:p>
          <a:p>
            <a:pPr marL="457200" lvl="1" indent="0">
              <a:buNone/>
            </a:pPr>
            <a:endParaRPr lang="en-US" i="1" dirty="0"/>
          </a:p>
          <a:p>
            <a:pPr marL="0" lvl="1" indent="0">
              <a:buNone/>
            </a:pPr>
            <a:r>
              <a:rPr lang="en-US" dirty="0"/>
              <a:t>For us:</a:t>
            </a:r>
          </a:p>
          <a:p>
            <a:pPr marL="0" lvl="1" indent="0">
              <a:buNone/>
            </a:pPr>
            <a:r>
              <a:rPr lang="en-US" dirty="0"/>
              <a:t>	Large weights cause large changes in </a:t>
            </a:r>
            <a:r>
              <a:rPr lang="en-US" dirty="0" err="1"/>
              <a:t>behaviour</a:t>
            </a:r>
            <a:r>
              <a:rPr lang="en-US" dirty="0"/>
              <a:t> in 	response to small changes in the input.</a:t>
            </a:r>
          </a:p>
          <a:p>
            <a:pPr marL="0" lvl="1" indent="0">
              <a:buNone/>
            </a:pPr>
            <a:r>
              <a:rPr lang="en-US" dirty="0"/>
              <a:t>	Simpler models (or smaller changes) are more robust 	to noise.</a:t>
            </a:r>
          </a:p>
        </p:txBody>
      </p:sp>
    </p:spTree>
    <p:extLst>
      <p:ext uri="{BB962C8B-B14F-4D97-AF65-F5344CB8AC3E}">
        <p14:creationId xmlns:p14="http://schemas.microsoft.com/office/powerpoint/2010/main" val="234131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4351338"/>
              </a:xfrm>
            </p:spPr>
            <p:txBody>
              <a:bodyPr/>
              <a:lstStyle/>
              <a:p>
                <a:r>
                  <a:rPr lang="en-US" dirty="0"/>
                  <a:t>Idea: add a cost to having high weights</a:t>
                </a:r>
              </a:p>
              <a:p>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λ</m:t>
                    </m:r>
                  </m:oMath>
                </a14:m>
                <a:r>
                  <a:rPr lang="en-US" dirty="0"/>
                  <a:t> = regularization parameter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4351338"/>
              </a:xfrm>
              <a:blipFill>
                <a:blip r:embed="rId3"/>
                <a:stretch>
                  <a:fillRect l="-1391" t="-224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66991" y="4225744"/>
            <a:ext cx="7474552" cy="1011683"/>
          </a:xfrm>
          <a:prstGeom prst="rect">
            <a:avLst/>
          </a:prstGeom>
        </p:spPr>
      </p:pic>
      <p:sp>
        <p:nvSpPr>
          <p:cNvPr id="5" name="Left Brace 4"/>
          <p:cNvSpPr/>
          <p:nvPr/>
        </p:nvSpPr>
        <p:spPr>
          <a:xfrm rot="16200000">
            <a:off x="3563609" y="3255980"/>
            <a:ext cx="753533" cy="47345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771975" y="6060237"/>
            <a:ext cx="2336800" cy="646331"/>
          </a:xfrm>
          <a:prstGeom prst="rect">
            <a:avLst/>
          </a:prstGeom>
          <a:noFill/>
        </p:spPr>
        <p:txBody>
          <a:bodyPr wrap="square" rtlCol="0">
            <a:spAutoFit/>
          </a:bodyPr>
          <a:lstStyle/>
          <a:p>
            <a:r>
              <a:rPr lang="en-US" dirty="0"/>
              <a:t>Normal cross-entropy loss (binary classes)</a:t>
            </a:r>
          </a:p>
        </p:txBody>
      </p:sp>
      <p:sp>
        <p:nvSpPr>
          <p:cNvPr id="7" name="Right Brace 6"/>
          <p:cNvSpPr/>
          <p:nvPr/>
        </p:nvSpPr>
        <p:spPr>
          <a:xfrm rot="5400000">
            <a:off x="7098640" y="4970680"/>
            <a:ext cx="753533" cy="13051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6493934" y="6060237"/>
            <a:ext cx="2082800" cy="369332"/>
          </a:xfrm>
          <a:prstGeom prst="rect">
            <a:avLst/>
          </a:prstGeom>
          <a:noFill/>
        </p:spPr>
        <p:txBody>
          <a:bodyPr wrap="square" rtlCol="0">
            <a:spAutoFit/>
          </a:bodyPr>
          <a:lstStyle/>
          <a:p>
            <a:r>
              <a:rPr lang="en-US" dirty="0"/>
              <a:t>Regularization term</a:t>
            </a:r>
          </a:p>
        </p:txBody>
      </p:sp>
      <p:pic>
        <p:nvPicPr>
          <p:cNvPr id="9" name="Picture 8"/>
          <p:cNvPicPr>
            <a:picLocks noChangeAspect="1"/>
          </p:cNvPicPr>
          <p:nvPr/>
        </p:nvPicPr>
        <p:blipFill>
          <a:blip r:embed="rId5"/>
          <a:stretch>
            <a:fillRect/>
          </a:stretch>
        </p:blipFill>
        <p:spPr>
          <a:xfrm>
            <a:off x="2973916" y="3033551"/>
            <a:ext cx="2837559" cy="949861"/>
          </a:xfrm>
          <a:prstGeom prst="rect">
            <a:avLst/>
          </a:prstGeom>
        </p:spPr>
      </p:pic>
      <p:sp>
        <p:nvSpPr>
          <p:cNvPr id="10" name="TextBox 9"/>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4C0EA7-B7FB-44F9-88D1-797971DB0EE6}"/>
                  </a:ext>
                </a:extLst>
              </p:cNvPr>
              <p:cNvSpPr txBox="1"/>
              <p:nvPr/>
            </p:nvSpPr>
            <p:spPr>
              <a:xfrm>
                <a:off x="4344898" y="3125804"/>
                <a:ext cx="495300" cy="630942"/>
              </a:xfrm>
              <a:prstGeom prst="rect">
                <a:avLst/>
              </a:prstGeom>
              <a:solidFill>
                <a:schemeClr val="bg1"/>
              </a:solidFill>
            </p:spPr>
            <p:txBody>
              <a:bodyPr wrap="square" rtlCol="0">
                <a:spAutoFit/>
              </a:bodyPr>
              <a:lstStyle/>
              <a:p>
                <a:endParaRPr lang="en-US" sz="1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𝜆</m:t>
                      </m:r>
                    </m:oMath>
                  </m:oMathPara>
                </a14:m>
                <a:endParaRPr lang="en-US" sz="3200" dirty="0">
                  <a:ea typeface="Cambria Math" panose="02040503050406030204" pitchFamily="18" charset="0"/>
                </a:endParaRPr>
              </a:p>
              <a:p>
                <a:endParaRPr lang="en-US" sz="200" dirty="0"/>
              </a:p>
            </p:txBody>
          </p:sp>
        </mc:Choice>
        <mc:Fallback xmlns="">
          <p:sp>
            <p:nvSpPr>
              <p:cNvPr id="13" name="TextBox 12">
                <a:extLst>
                  <a:ext uri="{FF2B5EF4-FFF2-40B4-BE49-F238E27FC236}">
                    <a16:creationId xmlns:a16="http://schemas.microsoft.com/office/drawing/2014/main" id="{E14C0EA7-B7FB-44F9-88D1-797971DB0EE6}"/>
                  </a:ext>
                </a:extLst>
              </p:cNvPr>
              <p:cNvSpPr txBox="1">
                <a:spLocks noRot="1" noChangeAspect="1" noMove="1" noResize="1" noEditPoints="1" noAdjustHandles="1" noChangeArrowheads="1" noChangeShapeType="1" noTextEdit="1"/>
              </p:cNvSpPr>
              <p:nvPr/>
            </p:nvSpPr>
            <p:spPr>
              <a:xfrm>
                <a:off x="4344898" y="3125804"/>
                <a:ext cx="495300" cy="63094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6800F1-F5F7-4917-8246-CB87D6D11553}"/>
                  </a:ext>
                </a:extLst>
              </p:cNvPr>
              <p:cNvSpPr txBox="1"/>
              <p:nvPr/>
            </p:nvSpPr>
            <p:spPr>
              <a:xfrm>
                <a:off x="6726790" y="4398087"/>
                <a:ext cx="495300" cy="630942"/>
              </a:xfrm>
              <a:prstGeom prst="rect">
                <a:avLst/>
              </a:prstGeom>
              <a:solidFill>
                <a:schemeClr val="bg1"/>
              </a:solidFill>
            </p:spPr>
            <p:txBody>
              <a:bodyPr wrap="square" rtlCol="0">
                <a:spAutoFit/>
              </a:bodyPr>
              <a:lstStyle/>
              <a:p>
                <a:endParaRPr lang="en-US" sz="1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𝜆</m:t>
                      </m:r>
                    </m:oMath>
                  </m:oMathPara>
                </a14:m>
                <a:endParaRPr lang="en-US" sz="3200" dirty="0">
                  <a:ea typeface="Cambria Math" panose="02040503050406030204" pitchFamily="18" charset="0"/>
                </a:endParaRPr>
              </a:p>
              <a:p>
                <a:endParaRPr lang="en-US" sz="200" dirty="0"/>
              </a:p>
            </p:txBody>
          </p:sp>
        </mc:Choice>
        <mc:Fallback xmlns="">
          <p:sp>
            <p:nvSpPr>
              <p:cNvPr id="14" name="TextBox 13">
                <a:extLst>
                  <a:ext uri="{FF2B5EF4-FFF2-40B4-BE49-F238E27FC236}">
                    <a16:creationId xmlns:a16="http://schemas.microsoft.com/office/drawing/2014/main" id="{C56800F1-F5F7-4917-8246-CB87D6D11553}"/>
                  </a:ext>
                </a:extLst>
              </p:cNvPr>
              <p:cNvSpPr txBox="1">
                <a:spLocks noRot="1" noChangeAspect="1" noMove="1" noResize="1" noEditPoints="1" noAdjustHandles="1" noChangeArrowheads="1" noChangeShapeType="1" noTextEdit="1"/>
              </p:cNvSpPr>
              <p:nvPr/>
            </p:nvSpPr>
            <p:spPr>
              <a:xfrm>
                <a:off x="6726790" y="4398087"/>
                <a:ext cx="495300" cy="63094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868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Dropout</a:t>
            </a:r>
          </a:p>
        </p:txBody>
      </p:sp>
      <p:sp>
        <p:nvSpPr>
          <p:cNvPr id="5" name="Content Placeholder 4"/>
          <p:cNvSpPr>
            <a:spLocks noGrp="1"/>
          </p:cNvSpPr>
          <p:nvPr>
            <p:ph idx="1"/>
          </p:nvPr>
        </p:nvSpPr>
        <p:spPr/>
        <p:txBody>
          <a:bodyPr>
            <a:normAutofit lnSpcReduction="10000"/>
          </a:bodyPr>
          <a:lstStyle/>
          <a:p>
            <a:r>
              <a:rPr lang="en-US" dirty="0"/>
              <a:t>Our networks typically start with random weights.</a:t>
            </a:r>
          </a:p>
          <a:p>
            <a:r>
              <a:rPr lang="en-US" dirty="0"/>
              <a:t>Every time we train = slightly different outcome.</a:t>
            </a:r>
          </a:p>
          <a:p>
            <a:endParaRPr lang="en-US" dirty="0"/>
          </a:p>
          <a:p>
            <a:r>
              <a:rPr lang="en-US" dirty="0"/>
              <a:t>Why random weights?</a:t>
            </a:r>
          </a:p>
          <a:p>
            <a:r>
              <a:rPr lang="en-US" dirty="0"/>
              <a:t>If weights are all equal,</a:t>
            </a:r>
            <a:br>
              <a:rPr lang="en-US" dirty="0"/>
            </a:br>
            <a:r>
              <a:rPr lang="en-US" dirty="0"/>
              <a:t>response across filters</a:t>
            </a:r>
            <a:br>
              <a:rPr lang="en-US" dirty="0"/>
            </a:br>
            <a:r>
              <a:rPr lang="en-US" dirty="0"/>
              <a:t>will be equivalent.</a:t>
            </a:r>
          </a:p>
          <a:p>
            <a:pPr lvl="1"/>
            <a:r>
              <a:rPr lang="en-US" dirty="0"/>
              <a:t>Network doesn’t train.</a:t>
            </a:r>
          </a:p>
          <a:p>
            <a:endParaRPr lang="en-US" dirty="0"/>
          </a:p>
        </p:txBody>
      </p:sp>
      <p:pic>
        <p:nvPicPr>
          <p:cNvPr id="4" name="Picture 2" descr="http://neuralnetworksanddeeplearning.com/images/tik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734" y="3615267"/>
            <a:ext cx="3894506" cy="15217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811877" y="5030271"/>
            <a:ext cx="2042141" cy="483347"/>
          </a:xfrm>
          <a:prstGeom prst="rect">
            <a:avLst/>
          </a:prstGeom>
        </p:spPr>
      </p:pic>
      <p:sp>
        <p:nvSpPr>
          <p:cNvPr id="7" name="TextBox 6"/>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p:spTree>
    <p:extLst>
      <p:ext uri="{BB962C8B-B14F-4D97-AF65-F5344CB8AC3E}">
        <p14:creationId xmlns:p14="http://schemas.microsoft.com/office/powerpoint/2010/main" val="261233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5" name="Content Placeholder 4"/>
          <p:cNvSpPr>
            <a:spLocks noGrp="1"/>
          </p:cNvSpPr>
          <p:nvPr>
            <p:ph idx="1"/>
          </p:nvPr>
        </p:nvSpPr>
        <p:spPr/>
        <p:txBody>
          <a:bodyPr/>
          <a:lstStyle/>
          <a:p>
            <a:r>
              <a:rPr lang="en-US" dirty="0"/>
              <a:t>Our networks typically start with random weights.</a:t>
            </a:r>
          </a:p>
          <a:p>
            <a:r>
              <a:rPr lang="en-US" dirty="0"/>
              <a:t>Every time we train = slightly different outcome.</a:t>
            </a:r>
          </a:p>
          <a:p>
            <a:endParaRPr lang="en-US" dirty="0"/>
          </a:p>
          <a:p>
            <a:r>
              <a:rPr lang="en-US" dirty="0"/>
              <a:t>Why not train 5 different networks with random starts and vote on their outcome?</a:t>
            </a:r>
          </a:p>
          <a:p>
            <a:pPr lvl="1"/>
            <a:r>
              <a:rPr lang="en-US" dirty="0"/>
              <a:t>Works fine!</a:t>
            </a:r>
          </a:p>
          <a:p>
            <a:pPr lvl="1"/>
            <a:r>
              <a:rPr lang="en-US" dirty="0"/>
              <a:t>Helps generalization because error is averaged.</a:t>
            </a:r>
          </a:p>
          <a:p>
            <a:endParaRPr lang="en-US" dirty="0"/>
          </a:p>
          <a:p>
            <a:endParaRPr lang="en-US" dirty="0"/>
          </a:p>
        </p:txBody>
      </p:sp>
    </p:spTree>
    <p:extLst>
      <p:ext uri="{BB962C8B-B14F-4D97-AF65-F5344CB8AC3E}">
        <p14:creationId xmlns:p14="http://schemas.microsoft.com/office/powerpoint/2010/main" val="141300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Dropout</a:t>
            </a:r>
          </a:p>
        </p:txBody>
      </p:sp>
      <p:pic>
        <p:nvPicPr>
          <p:cNvPr id="4" name="Content Placeholder 3"/>
          <p:cNvPicPr>
            <a:picLocks noGrp="1" noChangeAspect="1"/>
          </p:cNvPicPr>
          <p:nvPr>
            <p:ph idx="1"/>
          </p:nvPr>
        </p:nvPicPr>
        <p:blipFill>
          <a:blip r:embed="rId2"/>
          <a:stretch>
            <a:fillRect/>
          </a:stretch>
        </p:blipFill>
        <p:spPr>
          <a:xfrm>
            <a:off x="3086100" y="2334419"/>
            <a:ext cx="2971800" cy="3333750"/>
          </a:xfrm>
          <a:prstGeom prst="rect">
            <a:avLst/>
          </a:prstGeom>
        </p:spPr>
      </p:pic>
      <p:sp>
        <p:nvSpPr>
          <p:cNvPr id="5" name="TextBox 4"/>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p:spTree>
    <p:extLst>
      <p:ext uri="{BB962C8B-B14F-4D97-AF65-F5344CB8AC3E}">
        <p14:creationId xmlns:p14="http://schemas.microsoft.com/office/powerpoint/2010/main" val="97251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Dropout</a:t>
            </a:r>
          </a:p>
        </p:txBody>
      </p:sp>
      <p:pic>
        <p:nvPicPr>
          <p:cNvPr id="4" name="Content Placeholder 3"/>
          <p:cNvPicPr>
            <a:picLocks noGrp="1" noChangeAspect="1"/>
          </p:cNvPicPr>
          <p:nvPr>
            <p:ph idx="1"/>
          </p:nvPr>
        </p:nvPicPr>
        <p:blipFill>
          <a:blip r:embed="rId2"/>
          <a:stretch>
            <a:fillRect/>
          </a:stretch>
        </p:blipFill>
        <p:spPr>
          <a:xfrm>
            <a:off x="884304" y="1791758"/>
            <a:ext cx="3988726" cy="4351338"/>
          </a:xfrm>
          <a:prstGeom prst="rect">
            <a:avLst/>
          </a:prstGeom>
        </p:spPr>
      </p:pic>
      <p:sp>
        <p:nvSpPr>
          <p:cNvPr id="5" name="TextBox 4"/>
          <p:cNvSpPr txBox="1"/>
          <p:nvPr/>
        </p:nvSpPr>
        <p:spPr>
          <a:xfrm>
            <a:off x="4986868" y="1778000"/>
            <a:ext cx="4080932" cy="5355312"/>
          </a:xfrm>
          <a:prstGeom prst="rect">
            <a:avLst/>
          </a:prstGeom>
          <a:noFill/>
        </p:spPr>
        <p:txBody>
          <a:bodyPr wrap="square" rtlCol="0">
            <a:spAutoFit/>
          </a:bodyPr>
          <a:lstStyle/>
          <a:p>
            <a:r>
              <a:rPr lang="en-US" dirty="0"/>
              <a:t>At each mini-batch:</a:t>
            </a:r>
          </a:p>
          <a:p>
            <a:pPr marL="285750" indent="-285750">
              <a:buFontTx/>
              <a:buChar char="-"/>
            </a:pPr>
            <a:r>
              <a:rPr lang="en-US" dirty="0"/>
              <a:t>Randomly select a subset of neurons.</a:t>
            </a:r>
          </a:p>
          <a:p>
            <a:pPr marL="285750" indent="-285750">
              <a:buFontTx/>
              <a:buChar char="-"/>
            </a:pPr>
            <a:r>
              <a:rPr lang="en-US" dirty="0"/>
              <a:t>Ignore them.</a:t>
            </a:r>
            <a:br>
              <a:rPr lang="en-US" dirty="0"/>
            </a:br>
            <a:endParaRPr lang="en-US" dirty="0"/>
          </a:p>
          <a:p>
            <a:r>
              <a:rPr lang="en-US" dirty="0"/>
              <a:t>On test: half weights outgoing to compensate for training on half neurons.</a:t>
            </a:r>
          </a:p>
          <a:p>
            <a:endParaRPr lang="en-US" dirty="0"/>
          </a:p>
          <a:p>
            <a:r>
              <a:rPr lang="en-US" dirty="0"/>
              <a:t>Effect:</a:t>
            </a:r>
          </a:p>
          <a:p>
            <a:pPr marL="285750" indent="-285750">
              <a:buFontTx/>
              <a:buChar char="-"/>
            </a:pPr>
            <a:r>
              <a:rPr lang="en-US" dirty="0"/>
              <a:t>Neurons become less dependent on output of connected neurons.</a:t>
            </a:r>
          </a:p>
          <a:p>
            <a:pPr marL="285750" indent="-285750">
              <a:buFontTx/>
              <a:buChar char="-"/>
            </a:pPr>
            <a:r>
              <a:rPr lang="en-US" dirty="0"/>
              <a:t>Forces network to learn more robust features that are useful to more subsets of neurons.</a:t>
            </a:r>
          </a:p>
          <a:p>
            <a:pPr marL="285750" indent="-285750">
              <a:buFontTx/>
              <a:buChar char="-"/>
            </a:pPr>
            <a:r>
              <a:rPr lang="en-US" dirty="0"/>
              <a:t>Like averaging over many different trained networks with different random initializations.</a:t>
            </a:r>
          </a:p>
          <a:p>
            <a:pPr marL="285750" indent="-285750">
              <a:buFontTx/>
              <a:buChar char="-"/>
            </a:pPr>
            <a:r>
              <a:rPr lang="en-US" dirty="0"/>
              <a:t>Except cheaper to train.</a:t>
            </a:r>
          </a:p>
          <a:p>
            <a:endParaRPr lang="en-US" dirty="0"/>
          </a:p>
          <a:p>
            <a:endParaRPr lang="en-US" dirty="0"/>
          </a:p>
        </p:txBody>
      </p:sp>
      <p:sp>
        <p:nvSpPr>
          <p:cNvPr id="6" name="TextBox 5"/>
          <p:cNvSpPr txBox="1"/>
          <p:nvPr/>
        </p:nvSpPr>
        <p:spPr>
          <a:xfrm>
            <a:off x="8141676" y="6488668"/>
            <a:ext cx="1336431" cy="369332"/>
          </a:xfrm>
          <a:prstGeom prst="rect">
            <a:avLst/>
          </a:prstGeom>
          <a:noFill/>
        </p:spPr>
        <p:txBody>
          <a:bodyPr wrap="square" rtlCol="0">
            <a:spAutoFit/>
          </a:bodyPr>
          <a:lstStyle/>
          <a:p>
            <a:r>
              <a:rPr lang="en-US" dirty="0">
                <a:solidFill>
                  <a:schemeClr val="bg1">
                    <a:lumMod val="50000"/>
                  </a:schemeClr>
                </a:solidFill>
              </a:rPr>
              <a:t>[Nielson]</a:t>
            </a:r>
          </a:p>
        </p:txBody>
      </p:sp>
    </p:spTree>
    <p:extLst>
      <p:ext uri="{BB962C8B-B14F-4D97-AF65-F5344CB8AC3E}">
        <p14:creationId xmlns:p14="http://schemas.microsoft.com/office/powerpoint/2010/main" val="247259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500"/>
                                        <p:tgtEl>
                                          <p:spTgt spid="5">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8" end="8"/>
                                            </p:txEl>
                                          </p:spTgt>
                                        </p:tgtEl>
                                        <p:attrNameLst>
                                          <p:attrName>style.visibility</p:attrName>
                                        </p:attrNameLst>
                                      </p:cBhvr>
                                      <p:to>
                                        <p:strVal val="visible"/>
                                      </p:to>
                                    </p:set>
                                    <p:animEffect transition="in" filter="fade">
                                      <p:cBhvr>
                                        <p:cTn id="20" dur="500"/>
                                        <p:tgtEl>
                                          <p:spTgt spid="5">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Effect transition="in" filter="fade">
                                      <p:cBhvr>
                                        <p:cTn id="25"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11612" y="10773"/>
            <a:ext cx="9120776" cy="6840582"/>
          </a:xfrm>
          <a:prstGeom prst="rect">
            <a:avLst/>
          </a:prstGeom>
        </p:spPr>
      </p:pic>
      <p:sp>
        <p:nvSpPr>
          <p:cNvPr id="3" name="TextBox 2"/>
          <p:cNvSpPr txBox="1"/>
          <p:nvPr/>
        </p:nvSpPr>
        <p:spPr>
          <a:xfrm>
            <a:off x="6244142" y="1849491"/>
            <a:ext cx="3116265" cy="706088"/>
          </a:xfrm>
          <a:prstGeom prst="rect">
            <a:avLst/>
          </a:prstGeom>
          <a:noFill/>
        </p:spPr>
        <p:txBody>
          <a:bodyPr wrap="square" rtlCol="0">
            <a:spAutoFit/>
          </a:bodyPr>
          <a:lstStyle/>
          <a:p>
            <a:r>
              <a:rPr lang="en-US" sz="1995" dirty="0"/>
              <a:t>Filter = ‘local’ perceptron.</a:t>
            </a:r>
            <a:br>
              <a:rPr lang="en-US" sz="1995" dirty="0"/>
            </a:br>
            <a:r>
              <a:rPr lang="en-US" sz="1995" dirty="0"/>
              <a:t>Also called </a:t>
            </a:r>
            <a:r>
              <a:rPr lang="en-US" sz="1995" i="1" dirty="0"/>
              <a:t>kernel.</a:t>
            </a:r>
          </a:p>
        </p:txBody>
      </p:sp>
    </p:spTree>
    <p:extLst>
      <p:ext uri="{BB962C8B-B14F-4D97-AF65-F5344CB8AC3E}">
        <p14:creationId xmlns:p14="http://schemas.microsoft.com/office/powerpoint/2010/main" val="39438059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forms of ‘regularization’</a:t>
            </a:r>
          </a:p>
        </p:txBody>
      </p:sp>
      <p:sp>
        <p:nvSpPr>
          <p:cNvPr id="3" name="Content Placeholder 2"/>
          <p:cNvSpPr>
            <a:spLocks noGrp="1"/>
          </p:cNvSpPr>
          <p:nvPr>
            <p:ph idx="1"/>
          </p:nvPr>
        </p:nvSpPr>
        <p:spPr/>
        <p:txBody>
          <a:bodyPr/>
          <a:lstStyle/>
          <a:p>
            <a:r>
              <a:rPr lang="en-US" dirty="0"/>
              <a:t>Adding more data is a kind of regularization</a:t>
            </a:r>
          </a:p>
          <a:p>
            <a:r>
              <a:rPr lang="en-US" dirty="0"/>
              <a:t>Pooling is a kind of regularization</a:t>
            </a:r>
          </a:p>
          <a:p>
            <a:r>
              <a:rPr lang="en-US" dirty="0"/>
              <a:t>Data augmentation is a kind of regularization</a:t>
            </a:r>
          </a:p>
        </p:txBody>
      </p:sp>
    </p:spTree>
    <p:extLst>
      <p:ext uri="{BB962C8B-B14F-4D97-AF65-F5344CB8AC3E}">
        <p14:creationId xmlns:p14="http://schemas.microsoft.com/office/powerpoint/2010/main" val="2520881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1612" y="10773"/>
            <a:ext cx="9120776" cy="6840582"/>
          </a:xfrm>
          <a:prstGeom prst="rect">
            <a:avLst/>
          </a:prstGeom>
        </p:spPr>
      </p:pic>
      <p:sp>
        <p:nvSpPr>
          <p:cNvPr id="3" name="Rectangle 2"/>
          <p:cNvSpPr/>
          <p:nvPr/>
        </p:nvSpPr>
        <p:spPr>
          <a:xfrm>
            <a:off x="3469906" y="1292110"/>
            <a:ext cx="4991091" cy="141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dirty="0"/>
          </a:p>
        </p:txBody>
      </p:sp>
      <p:sp>
        <p:nvSpPr>
          <p:cNvPr id="5" name="TextBox 4"/>
          <p:cNvSpPr txBox="1"/>
          <p:nvPr/>
        </p:nvSpPr>
        <p:spPr>
          <a:xfrm>
            <a:off x="3539579" y="1402864"/>
            <a:ext cx="5592809" cy="1197280"/>
          </a:xfrm>
          <a:prstGeom prst="rect">
            <a:avLst/>
          </a:prstGeom>
          <a:noFill/>
        </p:spPr>
        <p:txBody>
          <a:bodyPr wrap="square" rtlCol="0">
            <a:spAutoFit/>
          </a:bodyPr>
          <a:lstStyle/>
          <a:p>
            <a:r>
              <a:rPr lang="en-US" sz="2394" dirty="0"/>
              <a:t>By </a:t>
            </a:r>
            <a:r>
              <a:rPr lang="en-US" sz="2394" i="1" dirty="0"/>
              <a:t>pooling </a:t>
            </a:r>
            <a:r>
              <a:rPr lang="en-US" sz="2394" dirty="0"/>
              <a:t>responses at different locations, </a:t>
            </a:r>
            <a:br>
              <a:rPr lang="en-US" sz="2394" dirty="0"/>
            </a:br>
            <a:r>
              <a:rPr lang="en-US" sz="2394" dirty="0"/>
              <a:t>we gain robustness to the exact spatial location of image features.</a:t>
            </a:r>
          </a:p>
        </p:txBody>
      </p:sp>
    </p:spTree>
    <p:extLst>
      <p:ext uri="{BB962C8B-B14F-4D97-AF65-F5344CB8AC3E}">
        <p14:creationId xmlns:p14="http://schemas.microsoft.com/office/powerpoint/2010/main" val="1002250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24" y="89543"/>
            <a:ext cx="8298911" cy="964069"/>
          </a:xfrm>
        </p:spPr>
        <p:txBody>
          <a:bodyPr/>
          <a:lstStyle/>
          <a:p>
            <a:r>
              <a:rPr lang="en-US" dirty="0" err="1"/>
              <a:t>AlexNet</a:t>
            </a:r>
            <a:r>
              <a:rPr lang="en-US" dirty="0"/>
              <a:t> diagram (simplified)</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885" y="1779735"/>
            <a:ext cx="8847298" cy="3320670"/>
          </a:xfrm>
        </p:spPr>
      </p:pic>
      <p:sp>
        <p:nvSpPr>
          <p:cNvPr id="6" name="TextBox 5"/>
          <p:cNvSpPr txBox="1"/>
          <p:nvPr/>
        </p:nvSpPr>
        <p:spPr>
          <a:xfrm>
            <a:off x="11613" y="1005414"/>
            <a:ext cx="1893522" cy="644689"/>
          </a:xfrm>
          <a:prstGeom prst="rect">
            <a:avLst/>
          </a:prstGeom>
          <a:noFill/>
        </p:spPr>
        <p:txBody>
          <a:bodyPr wrap="square" rtlCol="0">
            <a:spAutoFit/>
          </a:bodyPr>
          <a:lstStyle/>
          <a:p>
            <a:r>
              <a:rPr lang="en-US" sz="1795" dirty="0">
                <a:solidFill>
                  <a:prstClr val="black"/>
                </a:solidFill>
                <a:latin typeface="Calibri" panose="020F0502020204030204"/>
              </a:rPr>
              <a:t>Input size</a:t>
            </a:r>
          </a:p>
          <a:p>
            <a:r>
              <a:rPr lang="en-US" sz="1795" dirty="0">
                <a:solidFill>
                  <a:prstClr val="black"/>
                </a:solidFill>
                <a:latin typeface="Calibri" panose="020F0502020204030204"/>
              </a:rPr>
              <a:t>227 x 227 x 3</a:t>
            </a:r>
          </a:p>
        </p:txBody>
      </p:sp>
      <p:sp>
        <p:nvSpPr>
          <p:cNvPr id="7" name="TextBox 6"/>
          <p:cNvSpPr txBox="1"/>
          <p:nvPr/>
        </p:nvSpPr>
        <p:spPr>
          <a:xfrm>
            <a:off x="638665" y="5085283"/>
            <a:ext cx="1475854" cy="1473576"/>
          </a:xfrm>
          <a:prstGeom prst="rect">
            <a:avLst/>
          </a:prstGeom>
          <a:noFill/>
        </p:spPr>
        <p:txBody>
          <a:bodyPr wrap="square" rtlCol="0">
            <a:spAutoFit/>
          </a:bodyPr>
          <a:lstStyle/>
          <a:p>
            <a:r>
              <a:rPr lang="en-US" sz="1795" b="1" dirty="0">
                <a:solidFill>
                  <a:prstClr val="black"/>
                </a:solidFill>
                <a:latin typeface="Calibri" panose="020F0502020204030204"/>
              </a:rPr>
              <a:t>Conv 1</a:t>
            </a:r>
          </a:p>
          <a:p>
            <a:r>
              <a:rPr lang="en-US" sz="1795" dirty="0">
                <a:solidFill>
                  <a:prstClr val="black"/>
                </a:solidFill>
                <a:latin typeface="Calibri" panose="020F0502020204030204"/>
              </a:rPr>
              <a:t>11 x 11 x 3</a:t>
            </a:r>
          </a:p>
          <a:p>
            <a:r>
              <a:rPr lang="en-US" sz="1795" dirty="0">
                <a:solidFill>
                  <a:prstClr val="black"/>
                </a:solidFill>
                <a:latin typeface="Calibri" panose="020F0502020204030204"/>
              </a:rPr>
              <a:t>Stride 4</a:t>
            </a:r>
          </a:p>
          <a:p>
            <a:r>
              <a:rPr lang="en-US" sz="1795" dirty="0">
                <a:solidFill>
                  <a:prstClr val="black"/>
                </a:solidFill>
                <a:latin typeface="Calibri" panose="020F0502020204030204"/>
              </a:rPr>
              <a:t>96 filters</a:t>
            </a:r>
            <a:br>
              <a:rPr lang="en-US" sz="1795" dirty="0">
                <a:solidFill>
                  <a:prstClr val="black"/>
                </a:solidFill>
                <a:latin typeface="Calibri" panose="020F0502020204030204"/>
              </a:rPr>
            </a:br>
            <a:endParaRPr lang="en-US" sz="1795" dirty="0">
              <a:solidFill>
                <a:prstClr val="black"/>
              </a:solidFill>
              <a:latin typeface="Calibri" panose="020F0502020204030204"/>
            </a:endParaRPr>
          </a:p>
        </p:txBody>
      </p:sp>
      <p:sp>
        <p:nvSpPr>
          <p:cNvPr id="8" name="TextBox 7"/>
          <p:cNvSpPr txBox="1"/>
          <p:nvPr/>
        </p:nvSpPr>
        <p:spPr>
          <a:xfrm>
            <a:off x="206424" y="3621600"/>
            <a:ext cx="265656" cy="168847"/>
          </a:xfrm>
          <a:prstGeom prst="rect">
            <a:avLst/>
          </a:prstGeom>
          <a:solidFill>
            <a:schemeClr val="bg1"/>
          </a:solidFill>
        </p:spPr>
        <p:txBody>
          <a:bodyPr wrap="square" lIns="0" tIns="0" rIns="0" bIns="0" rtlCol="0">
            <a:spAutoFit/>
          </a:bodyPr>
          <a:lstStyle/>
          <a:p>
            <a:r>
              <a:rPr lang="en-US" sz="1097" dirty="0">
                <a:solidFill>
                  <a:prstClr val="black"/>
                </a:solidFill>
                <a:latin typeface="Calibri" panose="020F0502020204030204"/>
              </a:rPr>
              <a:t>227</a:t>
            </a:r>
          </a:p>
        </p:txBody>
      </p:sp>
      <p:sp>
        <p:nvSpPr>
          <p:cNvPr id="9" name="TextBox 8"/>
          <p:cNvSpPr txBox="1"/>
          <p:nvPr/>
        </p:nvSpPr>
        <p:spPr>
          <a:xfrm>
            <a:off x="482409" y="4526297"/>
            <a:ext cx="265656" cy="168847"/>
          </a:xfrm>
          <a:prstGeom prst="rect">
            <a:avLst/>
          </a:prstGeom>
          <a:solidFill>
            <a:schemeClr val="bg1"/>
          </a:solidFill>
        </p:spPr>
        <p:txBody>
          <a:bodyPr wrap="square" lIns="0" tIns="0" rIns="0" bIns="0" rtlCol="0">
            <a:spAutoFit/>
          </a:bodyPr>
          <a:lstStyle/>
          <a:p>
            <a:r>
              <a:rPr lang="en-US" sz="1097" dirty="0">
                <a:solidFill>
                  <a:prstClr val="black"/>
                </a:solidFill>
                <a:latin typeface="Calibri" panose="020F0502020204030204"/>
              </a:rPr>
              <a:t>227</a:t>
            </a:r>
          </a:p>
        </p:txBody>
      </p:sp>
      <p:sp>
        <p:nvSpPr>
          <p:cNvPr id="10" name="TextBox 9"/>
          <p:cNvSpPr txBox="1"/>
          <p:nvPr/>
        </p:nvSpPr>
        <p:spPr>
          <a:xfrm>
            <a:off x="1853293" y="5069051"/>
            <a:ext cx="1475854" cy="1197280"/>
          </a:xfrm>
          <a:prstGeom prst="rect">
            <a:avLst/>
          </a:prstGeom>
          <a:noFill/>
        </p:spPr>
        <p:txBody>
          <a:bodyPr wrap="square" rtlCol="0">
            <a:spAutoFit/>
          </a:bodyPr>
          <a:lstStyle/>
          <a:p>
            <a:r>
              <a:rPr lang="en-US" sz="1795" b="1" dirty="0">
                <a:solidFill>
                  <a:prstClr val="black"/>
                </a:solidFill>
                <a:latin typeface="Calibri" panose="020F0502020204030204"/>
              </a:rPr>
              <a:t>Conv 2</a:t>
            </a:r>
          </a:p>
          <a:p>
            <a:r>
              <a:rPr lang="en-US" sz="1795" dirty="0">
                <a:solidFill>
                  <a:prstClr val="black"/>
                </a:solidFill>
                <a:latin typeface="Calibri" panose="020F0502020204030204"/>
              </a:rPr>
              <a:t>5 x 5 x 96</a:t>
            </a:r>
          </a:p>
          <a:p>
            <a:r>
              <a:rPr lang="en-US" sz="1795" dirty="0">
                <a:solidFill>
                  <a:prstClr val="black"/>
                </a:solidFill>
                <a:latin typeface="Calibri" panose="020F0502020204030204"/>
              </a:rPr>
              <a:t>Stride 1</a:t>
            </a:r>
          </a:p>
          <a:p>
            <a:r>
              <a:rPr lang="en-US" sz="1795" dirty="0">
                <a:solidFill>
                  <a:prstClr val="black"/>
                </a:solidFill>
                <a:latin typeface="Calibri" panose="020F0502020204030204"/>
              </a:rPr>
              <a:t>256 filters</a:t>
            </a:r>
          </a:p>
        </p:txBody>
      </p:sp>
      <p:sp>
        <p:nvSpPr>
          <p:cNvPr id="11" name="TextBox 10"/>
          <p:cNvSpPr txBox="1"/>
          <p:nvPr/>
        </p:nvSpPr>
        <p:spPr>
          <a:xfrm>
            <a:off x="2004015" y="4464310"/>
            <a:ext cx="1018339" cy="521891"/>
          </a:xfrm>
          <a:prstGeom prst="rect">
            <a:avLst/>
          </a:prstGeom>
          <a:noFill/>
        </p:spPr>
        <p:txBody>
          <a:bodyPr wrap="square" rtlCol="0">
            <a:spAutoFit/>
          </a:bodyPr>
          <a:lstStyle/>
          <a:p>
            <a:r>
              <a:rPr lang="en-US" sz="1397" dirty="0">
                <a:solidFill>
                  <a:prstClr val="black"/>
                </a:solidFill>
                <a:latin typeface="Calibri" panose="020F0502020204030204"/>
              </a:rPr>
              <a:t>3x3 </a:t>
            </a:r>
            <a:br>
              <a:rPr lang="en-US" sz="1397" dirty="0">
                <a:solidFill>
                  <a:prstClr val="black"/>
                </a:solidFill>
                <a:latin typeface="Calibri" panose="020F0502020204030204"/>
              </a:rPr>
            </a:br>
            <a:r>
              <a:rPr lang="en-US" sz="1397" dirty="0">
                <a:solidFill>
                  <a:prstClr val="black"/>
                </a:solidFill>
                <a:latin typeface="Calibri" panose="020F0502020204030204"/>
              </a:rPr>
              <a:t>Stride 2</a:t>
            </a:r>
          </a:p>
        </p:txBody>
      </p:sp>
      <p:sp>
        <p:nvSpPr>
          <p:cNvPr id="12" name="TextBox 11"/>
          <p:cNvSpPr txBox="1"/>
          <p:nvPr/>
        </p:nvSpPr>
        <p:spPr>
          <a:xfrm>
            <a:off x="3617123" y="4492351"/>
            <a:ext cx="1018339" cy="521891"/>
          </a:xfrm>
          <a:prstGeom prst="rect">
            <a:avLst/>
          </a:prstGeom>
          <a:noFill/>
        </p:spPr>
        <p:txBody>
          <a:bodyPr wrap="square" rtlCol="0">
            <a:spAutoFit/>
          </a:bodyPr>
          <a:lstStyle/>
          <a:p>
            <a:r>
              <a:rPr lang="en-US" sz="1397" dirty="0">
                <a:solidFill>
                  <a:prstClr val="black"/>
                </a:solidFill>
                <a:latin typeface="Calibri" panose="020F0502020204030204"/>
              </a:rPr>
              <a:t>3x3 </a:t>
            </a:r>
            <a:br>
              <a:rPr lang="en-US" sz="1397" dirty="0">
                <a:solidFill>
                  <a:prstClr val="black"/>
                </a:solidFill>
                <a:latin typeface="Calibri" panose="020F0502020204030204"/>
              </a:rPr>
            </a:br>
            <a:r>
              <a:rPr lang="en-US" sz="1397" dirty="0">
                <a:solidFill>
                  <a:prstClr val="black"/>
                </a:solidFill>
                <a:latin typeface="Calibri" panose="020F0502020204030204"/>
              </a:rPr>
              <a:t>Stride 2</a:t>
            </a:r>
          </a:p>
        </p:txBody>
      </p:sp>
      <p:sp>
        <p:nvSpPr>
          <p:cNvPr id="13" name="TextBox 12"/>
          <p:cNvSpPr txBox="1"/>
          <p:nvPr/>
        </p:nvSpPr>
        <p:spPr>
          <a:xfrm>
            <a:off x="6847767" y="8709"/>
            <a:ext cx="2399739" cy="368394"/>
          </a:xfrm>
          <a:prstGeom prst="rect">
            <a:avLst/>
          </a:prstGeom>
          <a:noFill/>
        </p:spPr>
        <p:txBody>
          <a:bodyPr wrap="square" rtlCol="0">
            <a:spAutoFit/>
          </a:bodyPr>
          <a:lstStyle/>
          <a:p>
            <a:r>
              <a:rPr lang="en-US" sz="1795" dirty="0">
                <a:solidFill>
                  <a:prstClr val="black">
                    <a:lumMod val="50000"/>
                    <a:lumOff val="50000"/>
                  </a:prstClr>
                </a:solidFill>
                <a:latin typeface="Calibri" panose="020F0502020204030204"/>
              </a:rPr>
              <a:t>[</a:t>
            </a:r>
            <a:r>
              <a:rPr lang="en-US" sz="1795" dirty="0" err="1">
                <a:solidFill>
                  <a:prstClr val="black">
                    <a:lumMod val="50000"/>
                    <a:lumOff val="50000"/>
                  </a:prstClr>
                </a:solidFill>
                <a:latin typeface="Calibri" panose="020F0502020204030204"/>
              </a:rPr>
              <a:t>Krizhevsky</a:t>
            </a:r>
            <a:r>
              <a:rPr lang="en-US" sz="1795" dirty="0">
                <a:solidFill>
                  <a:prstClr val="black">
                    <a:lumMod val="50000"/>
                    <a:lumOff val="50000"/>
                  </a:prstClr>
                </a:solidFill>
                <a:latin typeface="Calibri" panose="020F0502020204030204"/>
              </a:rPr>
              <a:t> et al. 2012]</a:t>
            </a:r>
          </a:p>
        </p:txBody>
      </p:sp>
      <p:sp>
        <p:nvSpPr>
          <p:cNvPr id="14" name="TextBox 13"/>
          <p:cNvSpPr txBox="1"/>
          <p:nvPr/>
        </p:nvSpPr>
        <p:spPr>
          <a:xfrm>
            <a:off x="3329147" y="5069050"/>
            <a:ext cx="1475854" cy="1197280"/>
          </a:xfrm>
          <a:prstGeom prst="rect">
            <a:avLst/>
          </a:prstGeom>
          <a:noFill/>
        </p:spPr>
        <p:txBody>
          <a:bodyPr wrap="square" rtlCol="0">
            <a:spAutoFit/>
          </a:bodyPr>
          <a:lstStyle/>
          <a:p>
            <a:r>
              <a:rPr lang="en-US" sz="1795" b="1" dirty="0">
                <a:solidFill>
                  <a:prstClr val="black"/>
                </a:solidFill>
                <a:latin typeface="Calibri" panose="020F0502020204030204"/>
              </a:rPr>
              <a:t>Conv 3</a:t>
            </a:r>
          </a:p>
          <a:p>
            <a:r>
              <a:rPr lang="en-US" sz="1795" dirty="0">
                <a:solidFill>
                  <a:prstClr val="black"/>
                </a:solidFill>
                <a:latin typeface="Calibri" panose="020F0502020204030204"/>
              </a:rPr>
              <a:t>3 x 3 x 256</a:t>
            </a:r>
          </a:p>
          <a:p>
            <a:r>
              <a:rPr lang="en-US" sz="1795" dirty="0">
                <a:solidFill>
                  <a:prstClr val="black"/>
                </a:solidFill>
                <a:latin typeface="Calibri" panose="020F0502020204030204"/>
              </a:rPr>
              <a:t>Stride 1</a:t>
            </a:r>
          </a:p>
          <a:p>
            <a:r>
              <a:rPr lang="en-US" sz="1795" dirty="0">
                <a:solidFill>
                  <a:prstClr val="black"/>
                </a:solidFill>
                <a:latin typeface="Calibri" panose="020F0502020204030204"/>
              </a:rPr>
              <a:t>384 filters</a:t>
            </a:r>
          </a:p>
        </p:txBody>
      </p:sp>
      <p:sp>
        <p:nvSpPr>
          <p:cNvPr id="15" name="TextBox 14"/>
          <p:cNvSpPr txBox="1"/>
          <p:nvPr/>
        </p:nvSpPr>
        <p:spPr>
          <a:xfrm>
            <a:off x="4805001" y="5083563"/>
            <a:ext cx="1475854" cy="1197280"/>
          </a:xfrm>
          <a:prstGeom prst="rect">
            <a:avLst/>
          </a:prstGeom>
          <a:noFill/>
        </p:spPr>
        <p:txBody>
          <a:bodyPr wrap="square" rtlCol="0">
            <a:spAutoFit/>
          </a:bodyPr>
          <a:lstStyle/>
          <a:p>
            <a:r>
              <a:rPr lang="en-US" sz="1795" b="1" dirty="0">
                <a:solidFill>
                  <a:prstClr val="black"/>
                </a:solidFill>
                <a:latin typeface="Calibri" panose="020F0502020204030204"/>
              </a:rPr>
              <a:t>Conv 4</a:t>
            </a:r>
          </a:p>
          <a:p>
            <a:r>
              <a:rPr lang="en-US" sz="1795" dirty="0">
                <a:solidFill>
                  <a:prstClr val="black"/>
                </a:solidFill>
                <a:latin typeface="Calibri" panose="020F0502020204030204"/>
              </a:rPr>
              <a:t>3 x 3 x 192</a:t>
            </a:r>
          </a:p>
          <a:p>
            <a:r>
              <a:rPr lang="en-US" sz="1795" dirty="0">
                <a:solidFill>
                  <a:prstClr val="black"/>
                </a:solidFill>
                <a:latin typeface="Calibri" panose="020F0502020204030204"/>
              </a:rPr>
              <a:t>Stride 1</a:t>
            </a:r>
          </a:p>
          <a:p>
            <a:r>
              <a:rPr lang="en-US" sz="1795" dirty="0">
                <a:solidFill>
                  <a:prstClr val="black"/>
                </a:solidFill>
                <a:latin typeface="Calibri" panose="020F0502020204030204"/>
              </a:rPr>
              <a:t>384 filters</a:t>
            </a:r>
          </a:p>
        </p:txBody>
      </p:sp>
      <p:sp>
        <p:nvSpPr>
          <p:cNvPr id="16" name="TextBox 15"/>
          <p:cNvSpPr txBox="1"/>
          <p:nvPr/>
        </p:nvSpPr>
        <p:spPr>
          <a:xfrm>
            <a:off x="6280855" y="5069049"/>
            <a:ext cx="1475854" cy="1197280"/>
          </a:xfrm>
          <a:prstGeom prst="rect">
            <a:avLst/>
          </a:prstGeom>
          <a:noFill/>
        </p:spPr>
        <p:txBody>
          <a:bodyPr wrap="square" rtlCol="0">
            <a:spAutoFit/>
          </a:bodyPr>
          <a:lstStyle/>
          <a:p>
            <a:r>
              <a:rPr lang="en-US" sz="1795" b="1" dirty="0">
                <a:solidFill>
                  <a:prstClr val="black"/>
                </a:solidFill>
                <a:latin typeface="Calibri" panose="020F0502020204030204"/>
              </a:rPr>
              <a:t>Conv 4</a:t>
            </a:r>
          </a:p>
          <a:p>
            <a:r>
              <a:rPr lang="en-US" sz="1795" dirty="0">
                <a:solidFill>
                  <a:prstClr val="black"/>
                </a:solidFill>
                <a:latin typeface="Calibri" panose="020F0502020204030204"/>
              </a:rPr>
              <a:t>3 x 3 x 192</a:t>
            </a:r>
          </a:p>
          <a:p>
            <a:r>
              <a:rPr lang="en-US" sz="1795" dirty="0">
                <a:solidFill>
                  <a:prstClr val="black"/>
                </a:solidFill>
                <a:latin typeface="Calibri" panose="020F0502020204030204"/>
              </a:rPr>
              <a:t>Stride 1</a:t>
            </a:r>
          </a:p>
          <a:p>
            <a:r>
              <a:rPr lang="en-US" sz="1795" dirty="0">
                <a:solidFill>
                  <a:prstClr val="black"/>
                </a:solidFill>
                <a:latin typeface="Calibri" panose="020F0502020204030204"/>
              </a:rPr>
              <a:t>256 filters</a:t>
            </a:r>
          </a:p>
        </p:txBody>
      </p:sp>
    </p:spTree>
    <p:extLst>
      <p:ext uri="{BB962C8B-B14F-4D97-AF65-F5344CB8AC3E}">
        <p14:creationId xmlns:p14="http://schemas.microsoft.com/office/powerpoint/2010/main" val="202600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4" grpId="0"/>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31593</TotalTime>
  <Words>2025</Words>
  <Application>Microsoft Macintosh PowerPoint</Application>
  <PresentationFormat>On-screen Show (4:3)</PresentationFormat>
  <Paragraphs>390</Paragraphs>
  <Slides>70</Slides>
  <Notes>29</Notes>
  <HiddenSlides>14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Cambria Math</vt:lpstr>
      <vt:lpstr>Office Theme</vt:lpstr>
      <vt:lpstr>Image Classification &amp; Training of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AlexNet diagram (simplified)</vt:lpstr>
      <vt:lpstr>PowerPoint Presentation</vt:lpstr>
      <vt:lpstr>Training Neural Networks</vt:lpstr>
      <vt:lpstr>Gradient descent</vt:lpstr>
      <vt:lpstr>General approach</vt:lpstr>
      <vt:lpstr>General approach</vt:lpstr>
      <vt:lpstr>General approach</vt:lpstr>
      <vt:lpstr>General approach</vt:lpstr>
      <vt:lpstr>General approach</vt:lpstr>
      <vt:lpstr>Gradient descent</vt:lpstr>
      <vt:lpstr>Why would I use this over Least Squares?</vt:lpstr>
      <vt:lpstr>Why would I use this over Least Squares?</vt:lpstr>
      <vt:lpstr>Train NN with Gradient Descent</vt:lpstr>
      <vt:lpstr>Train NN with Gradient Descent</vt:lpstr>
      <vt:lpstr>PowerPoint Presentation</vt:lpstr>
      <vt:lpstr>What is an appropriate loss?</vt:lpstr>
      <vt:lpstr>Classification has binary outputs</vt:lpstr>
      <vt:lpstr>PowerPoint Presentation</vt:lpstr>
      <vt:lpstr>Cross-entropy loss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Optimization demo</vt:lpstr>
      <vt:lpstr>PowerPoint Presentation</vt:lpstr>
      <vt:lpstr>PowerPoint Presentation</vt:lpstr>
      <vt:lpstr>PowerPoint Presentation</vt:lpstr>
      <vt:lpstr>PowerPoint Presentation</vt:lpstr>
      <vt:lpstr>Stochastic Gradient Descent</vt:lpstr>
      <vt:lpstr>Stochastic Gradient Descent</vt:lpstr>
      <vt:lpstr>Gradient descent oscillations</vt:lpstr>
      <vt:lpstr>Gradient descent oscillations</vt:lpstr>
      <vt:lpstr>Momentum</vt:lpstr>
      <vt:lpstr>But …</vt:lpstr>
      <vt:lpstr>But …</vt:lpstr>
      <vt:lpstr>But …</vt:lpstr>
      <vt:lpstr>Lowering the learning rate = smaller steps in SGD</vt:lpstr>
      <vt:lpstr>Flat regions in energy landscape</vt:lpstr>
      <vt:lpstr>Problem of fitting</vt:lpstr>
      <vt:lpstr>Regularization</vt:lpstr>
      <vt:lpstr>Data fitting problem</vt:lpstr>
      <vt:lpstr>Which is better? Which is better a priori?</vt:lpstr>
      <vt:lpstr>Regularization</vt:lpstr>
      <vt:lpstr>Regularization:</vt:lpstr>
      <vt:lpstr>Both can describe the data…</vt:lpstr>
      <vt:lpstr>Regularization</vt:lpstr>
      <vt:lpstr>Regularization: Dropout</vt:lpstr>
      <vt:lpstr>Regularization</vt:lpstr>
      <vt:lpstr>Regularization: Dropout</vt:lpstr>
      <vt:lpstr>Regularization: Dropout</vt:lpstr>
      <vt:lpstr>Many forms of ‘regularization’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Su, Hao</cp:lastModifiedBy>
  <cp:revision>119</cp:revision>
  <cp:lastPrinted>2012-03-13T17:25:13Z</cp:lastPrinted>
  <dcterms:created xsi:type="dcterms:W3CDTF">2009-12-16T02:55:56Z</dcterms:created>
  <dcterms:modified xsi:type="dcterms:W3CDTF">2018-11-29T23:09:11Z</dcterms:modified>
</cp:coreProperties>
</file>